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60" r:id="rId2"/>
    <p:sldId id="297" r:id="rId3"/>
    <p:sldId id="294" r:id="rId4"/>
    <p:sldId id="295" r:id="rId5"/>
    <p:sldId id="308" r:id="rId6"/>
    <p:sldId id="309" r:id="rId7"/>
    <p:sldId id="310" r:id="rId8"/>
    <p:sldId id="296" r:id="rId9"/>
    <p:sldId id="307" r:id="rId10"/>
    <p:sldId id="298" r:id="rId11"/>
    <p:sldId id="303" r:id="rId12"/>
    <p:sldId id="300" r:id="rId13"/>
    <p:sldId id="302" r:id="rId14"/>
    <p:sldId id="301" r:id="rId15"/>
    <p:sldId id="273" r:id="rId16"/>
    <p:sldId id="277" r:id="rId17"/>
    <p:sldId id="274" r:id="rId18"/>
    <p:sldId id="311" r:id="rId19"/>
    <p:sldId id="265" r:id="rId20"/>
    <p:sldId id="280" r:id="rId21"/>
    <p:sldId id="283" r:id="rId22"/>
    <p:sldId id="282" r:id="rId23"/>
    <p:sldId id="281" r:id="rId24"/>
    <p:sldId id="278" r:id="rId25"/>
    <p:sldId id="285" r:id="rId26"/>
    <p:sldId id="312" r:id="rId27"/>
    <p:sldId id="279" r:id="rId28"/>
    <p:sldId id="305" r:id="rId29"/>
    <p:sldId id="306" r:id="rId30"/>
    <p:sldId id="290" r:id="rId31"/>
    <p:sldId id="288" r:id="rId32"/>
    <p:sldId id="313"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18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971386" y="0"/>
            <a:ext cx="3037413" cy="464180"/>
          </a:xfrm>
          <a:prstGeom prst="rect">
            <a:avLst/>
          </a:prstGeom>
        </p:spPr>
        <p:txBody>
          <a:bodyPr vert="horz" lIns="92226" tIns="46113" rIns="92226" bIns="46113" rtlCol="0"/>
          <a:lstStyle>
            <a:lvl1pPr algn="r">
              <a:defRPr sz="1200"/>
            </a:lvl1pPr>
          </a:lstStyle>
          <a:p>
            <a:fld id="{68A5563A-C8C2-4E6C-9CCD-ACFBB4AF272F}" type="datetimeFigureOut">
              <a:rPr lang="en-US" smtClean="0"/>
              <a:t>10/17/2012</a:t>
            </a:fld>
            <a:endParaRPr lang="en-US" dirty="0"/>
          </a:p>
        </p:txBody>
      </p:sp>
      <p:sp>
        <p:nvSpPr>
          <p:cNvPr id="4" name="Footer Placeholder 3"/>
          <p:cNvSpPr>
            <a:spLocks noGrp="1"/>
          </p:cNvSpPr>
          <p:nvPr>
            <p:ph type="ftr" sz="quarter" idx="2"/>
          </p:nvPr>
        </p:nvSpPr>
        <p:spPr>
          <a:xfrm>
            <a:off x="0" y="8830621"/>
            <a:ext cx="3037413" cy="46418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86" y="8830621"/>
            <a:ext cx="3037413" cy="464180"/>
          </a:xfrm>
          <a:prstGeom prst="rect">
            <a:avLst/>
          </a:prstGeom>
        </p:spPr>
        <p:txBody>
          <a:bodyPr vert="horz" lIns="92226" tIns="46113" rIns="92226" bIns="46113" rtlCol="0" anchor="b"/>
          <a:lstStyle>
            <a:lvl1pPr algn="r">
              <a:defRPr sz="1200"/>
            </a:lvl1pPr>
          </a:lstStyle>
          <a:p>
            <a:fld id="{6D984AAE-7995-497A-BF8A-C0C56B0169F6}" type="slidenum">
              <a:rPr lang="en-US" smtClean="0"/>
              <a:t>‹#›</a:t>
            </a:fld>
            <a:endParaRPr lang="en-US" dirty="0"/>
          </a:p>
        </p:txBody>
      </p:sp>
    </p:spTree>
    <p:extLst>
      <p:ext uri="{BB962C8B-B14F-4D97-AF65-F5344CB8AC3E}">
        <p14:creationId xmlns:p14="http://schemas.microsoft.com/office/powerpoint/2010/main" val="242811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34853018-2FFF-4EBD-8ED6-AAB9492F4BE7}" type="datetimeFigureOut">
              <a:rPr lang="en-US" smtClean="0"/>
              <a:pPr/>
              <a:t>10/17/2012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6" tIns="46588" rIns="93176" bIns="46588" rtlCol="0" anchor="b"/>
          <a:lstStyle>
            <a:lvl1pPr algn="r">
              <a:defRPr sz="1200"/>
            </a:lvl1pPr>
          </a:lstStyle>
          <a:p>
            <a:fld id="{A792DB65-1A85-479E-8C9F-423BE35145F5}" type="slidenum">
              <a:rPr lang="en-US" smtClean="0"/>
              <a:pPr/>
              <a:t>‹#›</a:t>
            </a:fld>
            <a:endParaRPr lang="en-US" dirty="0"/>
          </a:p>
        </p:txBody>
      </p:sp>
    </p:spTree>
    <p:extLst>
      <p:ext uri="{BB962C8B-B14F-4D97-AF65-F5344CB8AC3E}">
        <p14:creationId xmlns:p14="http://schemas.microsoft.com/office/powerpoint/2010/main" val="269402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1</a:t>
            </a:fld>
            <a:endParaRPr lang="en-US" dirty="0"/>
          </a:p>
        </p:txBody>
      </p:sp>
    </p:spTree>
    <p:extLst>
      <p:ext uri="{BB962C8B-B14F-4D97-AF65-F5344CB8AC3E}">
        <p14:creationId xmlns:p14="http://schemas.microsoft.com/office/powerpoint/2010/main" val="2701627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10</a:t>
            </a:fld>
            <a:endParaRPr lang="en-US" dirty="0"/>
          </a:p>
        </p:txBody>
      </p:sp>
    </p:spTree>
    <p:extLst>
      <p:ext uri="{BB962C8B-B14F-4D97-AF65-F5344CB8AC3E}">
        <p14:creationId xmlns:p14="http://schemas.microsoft.com/office/powerpoint/2010/main" val="31173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purpose</a:t>
            </a:r>
            <a:r>
              <a:rPr lang="en-US" baseline="0" dirty="0" smtClean="0"/>
              <a:t> is to discuss with you what we are doing. Are collective goals are too help more students go to college, and we have a specific interest in helping them find ways to pay for college. We are in this effort together. I’m not sure any of our ideas or tactics will apply to all or even part of you. Take these ideas for what they are worth.</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11</a:t>
            </a:fld>
            <a:endParaRPr lang="en-US" dirty="0"/>
          </a:p>
        </p:txBody>
      </p:sp>
    </p:spTree>
    <p:extLst>
      <p:ext uri="{BB962C8B-B14F-4D97-AF65-F5344CB8AC3E}">
        <p14:creationId xmlns:p14="http://schemas.microsoft.com/office/powerpoint/2010/main" val="2468303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Schools need</a:t>
            </a:r>
            <a:r>
              <a:rPr lang="en-US" baseline="0" dirty="0" smtClean="0"/>
              <a:t> it, they struggle to do it, and they can almost never pay for it.</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12</a:t>
            </a:fld>
            <a:endParaRPr lang="en-US" dirty="0"/>
          </a:p>
        </p:txBody>
      </p:sp>
    </p:spTree>
    <p:extLst>
      <p:ext uri="{BB962C8B-B14F-4D97-AF65-F5344CB8AC3E}">
        <p14:creationId xmlns:p14="http://schemas.microsoft.com/office/powerpoint/2010/main" val="1770917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13</a:t>
            </a:fld>
            <a:endParaRPr lang="en-US" dirty="0"/>
          </a:p>
        </p:txBody>
      </p:sp>
    </p:spTree>
    <p:extLst>
      <p:ext uri="{BB962C8B-B14F-4D97-AF65-F5344CB8AC3E}">
        <p14:creationId xmlns:p14="http://schemas.microsoft.com/office/powerpoint/2010/main" val="1588239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begin with 2 quotes. High balance students were interviewed</a:t>
            </a:r>
            <a:r>
              <a:rPr lang="en-US" baseline="0" dirty="0" smtClean="0"/>
              <a:t> by NERA.</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Purpose of these</a:t>
            </a:r>
            <a:r>
              <a:rPr lang="en-US" baseline="0" dirty="0" smtClean="0"/>
              <a:t> quotes is to introduce the two primary objectives of my presentation. </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Providing</a:t>
            </a:r>
            <a:r>
              <a:rPr lang="en-US" baseline="0" dirty="0" smtClean="0"/>
              <a:t> information is not enough…we must motivate students to pay attention to the information.</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Schools</a:t>
            </a:r>
            <a:r>
              <a:rPr lang="en-US" baseline="0" dirty="0" smtClean="0"/>
              <a:t> are not well suited to create sustained campaigns communicating with students because of staffing, technology, and budget limitations. If they could, they would. They are the best at it, and they are the best to do it. How can our community help? I am a collector. To solve this problem, I believe we should look to debt collection for a successful strategy.</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my naiveté respecting student loans vs. other loans. </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2</a:t>
            </a:fld>
            <a:endParaRPr lang="en-US" dirty="0"/>
          </a:p>
        </p:txBody>
      </p:sp>
    </p:spTree>
    <p:extLst>
      <p:ext uri="{BB962C8B-B14F-4D97-AF65-F5344CB8AC3E}">
        <p14:creationId xmlns:p14="http://schemas.microsoft.com/office/powerpoint/2010/main" val="2504113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20</a:t>
            </a:fld>
            <a:endParaRPr lang="en-US" dirty="0"/>
          </a:p>
        </p:txBody>
      </p:sp>
    </p:spTree>
    <p:extLst>
      <p:ext uri="{BB962C8B-B14F-4D97-AF65-F5344CB8AC3E}">
        <p14:creationId xmlns:p14="http://schemas.microsoft.com/office/powerpoint/2010/main" val="1879483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is the debtor’s refuge.</a:t>
            </a:r>
            <a:r>
              <a:rPr lang="en-US" baseline="0" dirty="0" smtClean="0"/>
              <a:t> Time is not our friend because silence is what debtors hope for.</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22</a:t>
            </a:fld>
            <a:endParaRPr lang="en-US" dirty="0"/>
          </a:p>
        </p:txBody>
      </p:sp>
    </p:spTree>
    <p:extLst>
      <p:ext uri="{BB962C8B-B14F-4D97-AF65-F5344CB8AC3E}">
        <p14:creationId xmlns:p14="http://schemas.microsoft.com/office/powerpoint/2010/main" val="678032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NY</a:t>
            </a:r>
            <a:r>
              <a:rPr lang="en-US" baseline="0" dirty="0" smtClean="0"/>
              <a:t> Times Editorial</a:t>
            </a:r>
            <a:r>
              <a:rPr lang="en-US" dirty="0" smtClean="0"/>
              <a:t>…</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Helicopter</a:t>
            </a:r>
            <a:r>
              <a:rPr lang="en-US" baseline="0" dirty="0" smtClean="0"/>
              <a:t> Parents. Example of the seat belt warning…we hate it but it gets the point across.</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it about this</a:t>
            </a:r>
            <a:r>
              <a:rPr lang="en-US" baseline="0" dirty="0" smtClean="0"/>
              <a:t> stuff that motivates borrowers? It is not the content but rather the persistence that will motivate. Yes, that means many borrowers will act if for no other reason than to stop the relentless communication. I won’t use the word “harass” but in essence that is why this works. Remember the Dept of Ed collector that was making $400K? This works and this is the only thing that works…I am in my 34 year of successfully making this work. Many people will tell you that another very smooth, cutting-edge, and slick presentation of information will cause the “aha” moment and students will spontaneously “get it”. No true…another fancy tool isn’t going to make a difference. Every time the phone rings, every time the in-box dings, every time they turn around, a borrower must see the outreached hand of the school, the servicer, or the government. </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not?</a:t>
            </a:r>
            <a:r>
              <a:rPr lang="en-US" baseline="0" dirty="0" smtClean="0"/>
              <a:t> We are all in the student success business…</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not?</a:t>
            </a:r>
            <a:r>
              <a:rPr lang="en-US" baseline="0" dirty="0" smtClean="0"/>
              <a:t> We are all in the student success business…</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not?</a:t>
            </a:r>
            <a:r>
              <a:rPr lang="en-US" baseline="0" dirty="0" smtClean="0"/>
              <a:t> We are all in the student success business…</a:t>
            </a:r>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2DB65-1A85-479E-8C9F-423BE35145F5}"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31</a:t>
            </a:fld>
            <a:endParaRPr lang="en-US" dirty="0"/>
          </a:p>
        </p:txBody>
      </p:sp>
    </p:spTree>
    <p:extLst>
      <p:ext uri="{BB962C8B-B14F-4D97-AF65-F5344CB8AC3E}">
        <p14:creationId xmlns:p14="http://schemas.microsoft.com/office/powerpoint/2010/main" val="5980200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32</a:t>
            </a:fld>
            <a:endParaRPr lang="en-US" dirty="0"/>
          </a:p>
        </p:txBody>
      </p:sp>
    </p:spTree>
    <p:extLst>
      <p:ext uri="{BB962C8B-B14F-4D97-AF65-F5344CB8AC3E}">
        <p14:creationId xmlns:p14="http://schemas.microsoft.com/office/powerpoint/2010/main" val="598020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4</a:t>
            </a:fld>
            <a:endParaRPr lang="en-US" dirty="0"/>
          </a:p>
        </p:txBody>
      </p:sp>
    </p:spTree>
    <p:extLst>
      <p:ext uri="{BB962C8B-B14F-4D97-AF65-F5344CB8AC3E}">
        <p14:creationId xmlns:p14="http://schemas.microsoft.com/office/powerpoint/2010/main" val="3858225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5</a:t>
            </a:fld>
            <a:endParaRPr lang="en-US" dirty="0"/>
          </a:p>
        </p:txBody>
      </p:sp>
    </p:spTree>
    <p:extLst>
      <p:ext uri="{BB962C8B-B14F-4D97-AF65-F5344CB8AC3E}">
        <p14:creationId xmlns:p14="http://schemas.microsoft.com/office/powerpoint/2010/main" val="15827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6</a:t>
            </a:fld>
            <a:endParaRPr lang="en-US" dirty="0"/>
          </a:p>
        </p:txBody>
      </p:sp>
    </p:spTree>
    <p:extLst>
      <p:ext uri="{BB962C8B-B14F-4D97-AF65-F5344CB8AC3E}">
        <p14:creationId xmlns:p14="http://schemas.microsoft.com/office/powerpoint/2010/main" val="204228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7</a:t>
            </a:fld>
            <a:endParaRPr lang="en-US" dirty="0"/>
          </a:p>
        </p:txBody>
      </p:sp>
    </p:spTree>
    <p:extLst>
      <p:ext uri="{BB962C8B-B14F-4D97-AF65-F5344CB8AC3E}">
        <p14:creationId xmlns:p14="http://schemas.microsoft.com/office/powerpoint/2010/main" val="1880198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8</a:t>
            </a:fld>
            <a:endParaRPr lang="en-US" dirty="0"/>
          </a:p>
        </p:txBody>
      </p:sp>
    </p:spTree>
    <p:extLst>
      <p:ext uri="{BB962C8B-B14F-4D97-AF65-F5344CB8AC3E}">
        <p14:creationId xmlns:p14="http://schemas.microsoft.com/office/powerpoint/2010/main" val="189005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2DB65-1A85-479E-8C9F-423BE35145F5}" type="slidenum">
              <a:rPr lang="en-US" smtClean="0"/>
              <a:pPr/>
              <a:t>9</a:t>
            </a:fld>
            <a:endParaRPr lang="en-US" dirty="0"/>
          </a:p>
        </p:txBody>
      </p:sp>
    </p:spTree>
    <p:extLst>
      <p:ext uri="{BB962C8B-B14F-4D97-AF65-F5344CB8AC3E}">
        <p14:creationId xmlns:p14="http://schemas.microsoft.com/office/powerpoint/2010/main" val="3554543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0"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11A26B-3155-4526-87A1-5BC676711947}" type="datetime1">
              <a:rPr lang="en-US" smtClean="0"/>
              <a:pPr/>
              <a:t>10/17/2012</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834D92-7386-45E3-BB40-944EAB63F9C0}" type="datetime1">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4D0CB-7BA8-BF41-9A52-E69EAFFE8C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685A3-E5B1-45F1-86B3-88FA25E14748}" type="datetime1">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4D0CB-7BA8-BF41-9A52-E69EAFFE8CE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6A0068-7E69-4915-94B1-AECE70D3AACE}" type="datetime1">
              <a:rPr lang="en-US" smtClean="0"/>
              <a:pPr/>
              <a:t>10/17/2012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E384D0CB-7BA8-BF41-9A52-E69EAFFE8CE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0F97DD-2BBA-408C-BF9B-2E3CE6362ECC}" type="datetime1">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4D0CB-7BA8-BF41-9A52-E69EAFFE8CE1}"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358CDA-0FC4-4E01-A4EE-9ECEAC41C9F6}" type="datetime1">
              <a:rPr lang="en-US" smtClean="0"/>
              <a:pPr/>
              <a:t>10/17/2012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84D0CB-7BA8-BF41-9A52-E69EAFFE8CE1}"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88E58-908E-40D0-A4E7-5C3B56E89753}" type="datetime1">
              <a:rPr lang="en-US" smtClean="0"/>
              <a:pPr/>
              <a:t>10/17/2012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84D0CB-7BA8-BF41-9A52-E69EAFFE8C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D3AC3D-7128-41D4-A5B4-0C8E8E089548}" type="datetime1">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4D0CB-7BA8-BF41-9A52-E69EAFFE8CE1}"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237A54-8793-47FD-872E-53A6F01F321A}" type="datetime1">
              <a:rPr lang="en-US" smtClean="0"/>
              <a:pPr/>
              <a:t>10/17/2012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flipH="1">
            <a:off x="64008" y="6621780"/>
            <a:ext cx="82296" cy="45719"/>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mnemelka@utahsbr.edu"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NASSGAP Fall Conference</a:t>
            </a:r>
          </a:p>
          <a:p>
            <a:r>
              <a:rPr lang="en-US" dirty="0" smtClean="0"/>
              <a:t>October 17, 2012</a:t>
            </a:r>
          </a:p>
        </p:txBody>
      </p:sp>
      <p:sp>
        <p:nvSpPr>
          <p:cNvPr id="5" name="Title 4"/>
          <p:cNvSpPr>
            <a:spLocks noGrp="1"/>
          </p:cNvSpPr>
          <p:nvPr>
            <p:ph type="ctrTitle"/>
          </p:nvPr>
        </p:nvSpPr>
        <p:spPr/>
        <p:txBody>
          <a:bodyPr/>
          <a:lstStyle/>
          <a:p>
            <a:r>
              <a:rPr lang="en-US" dirty="0" smtClean="0"/>
              <a:t>UHEAA’s Community Outreach</a:t>
            </a:r>
            <a:endParaRPr lang="en-US" dirty="0"/>
          </a:p>
        </p:txBody>
      </p:sp>
      <p:sp>
        <p:nvSpPr>
          <p:cNvPr id="7" name="TextBox 6"/>
          <p:cNvSpPr txBox="1"/>
          <p:nvPr/>
        </p:nvSpPr>
        <p:spPr>
          <a:xfrm>
            <a:off x="3999345" y="5735781"/>
            <a:ext cx="812800" cy="369332"/>
          </a:xfrm>
          <a:prstGeom prst="rect">
            <a:avLst/>
          </a:prstGeom>
          <a:noFill/>
        </p:spPr>
        <p:txBody>
          <a:bodyPr wrap="square" rtlCol="0">
            <a:spAutoFit/>
          </a:bodyPr>
          <a:lstStyle/>
          <a:p>
            <a:endParaRPr lang="en-US" dirty="0"/>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2145" y="5647913"/>
            <a:ext cx="3307407" cy="914400"/>
          </a:xfrm>
          <a:prstGeom prst="rect">
            <a:avLst/>
          </a:prstGeom>
        </p:spPr>
      </p:pic>
      <p:pic>
        <p:nvPicPr>
          <p:cNvPr id="13" name="Picture 12" descr="uheaa_logo.jpg"/>
          <p:cNvPicPr>
            <a:picLocks noChangeAspect="1"/>
          </p:cNvPicPr>
          <p:nvPr/>
        </p:nvPicPr>
        <p:blipFill>
          <a:blip r:embed="rId4"/>
          <a:stretch>
            <a:fillRect/>
          </a:stretch>
        </p:blipFill>
        <p:spPr>
          <a:xfrm>
            <a:off x="875492" y="5387340"/>
            <a:ext cx="2275245" cy="1280160"/>
          </a:xfrm>
          <a:prstGeom prst="rect">
            <a:avLst/>
          </a:prstGeom>
        </p:spPr>
      </p:pic>
      <p:pic>
        <p:nvPicPr>
          <p:cNvPr id="8" name="Picture 7" descr="uheaa_logo.jpg"/>
          <p:cNvPicPr>
            <a:picLocks noChangeAspect="1"/>
          </p:cNvPicPr>
          <p:nvPr/>
        </p:nvPicPr>
        <p:blipFill>
          <a:blip r:embed="rId4"/>
          <a:stretch>
            <a:fillRect/>
          </a:stretch>
        </p:blipFill>
        <p:spPr>
          <a:xfrm>
            <a:off x="752320" y="5345398"/>
            <a:ext cx="2275245" cy="12801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Strategic Plan</a:t>
            </a:r>
            <a:endParaRPr lang="en-US" sz="4400" dirty="0"/>
          </a:p>
        </p:txBody>
      </p:sp>
      <p:sp>
        <p:nvSpPr>
          <p:cNvPr id="5" name="Content Placeholder 4"/>
          <p:cNvSpPr>
            <a:spLocks noGrp="1"/>
          </p:cNvSpPr>
          <p:nvPr>
            <p:ph sz="quarter" idx="1"/>
          </p:nvPr>
        </p:nvSpPr>
        <p:spPr/>
        <p:txBody>
          <a:bodyPr/>
          <a:lstStyle/>
          <a:p>
            <a:endParaRPr lang="en-US" dirty="0" smtClean="0"/>
          </a:p>
          <a:p>
            <a:pPr marL="514350" indent="-514350">
              <a:buClrTx/>
              <a:buAutoNum type="arabicPeriod"/>
            </a:pPr>
            <a:r>
              <a:rPr lang="en-US" sz="2800" dirty="0" smtClean="0">
                <a:latin typeface="Arial" pitchFamily="34" charset="0"/>
                <a:cs typeface="Arial" pitchFamily="34" charset="0"/>
              </a:rPr>
              <a:t>Legacy FFELP Portfolio</a:t>
            </a:r>
          </a:p>
          <a:p>
            <a:pPr marL="514350" indent="-514350">
              <a:buClrTx/>
              <a:buAutoNum type="arabicPeriod"/>
            </a:pPr>
            <a:r>
              <a:rPr lang="en-US" sz="2800" dirty="0" smtClean="0">
                <a:latin typeface="Arial" pitchFamily="34" charset="0"/>
                <a:cs typeface="Arial" pitchFamily="34" charset="0"/>
              </a:rPr>
              <a:t>Federal Direct Loan Servicing</a:t>
            </a:r>
          </a:p>
          <a:p>
            <a:pPr marL="514350" indent="-514350">
              <a:buClrTx/>
              <a:buAutoNum type="arabicPeriod"/>
            </a:pPr>
            <a:r>
              <a:rPr lang="en-US" sz="2800" dirty="0" smtClean="0">
                <a:latin typeface="Arial" pitchFamily="34" charset="0"/>
                <a:cs typeface="Arial" pitchFamily="34" charset="0"/>
              </a:rPr>
              <a:t>Supplemental Loan Program</a:t>
            </a:r>
          </a:p>
          <a:p>
            <a:pPr marL="514350" indent="-514350">
              <a:buClrTx/>
              <a:buAutoNum type="arabicPeriod"/>
            </a:pPr>
            <a:r>
              <a:rPr lang="en-US" sz="2800" dirty="0" smtClean="0">
                <a:latin typeface="Arial" pitchFamily="34" charset="0"/>
                <a:cs typeface="Arial" pitchFamily="34" charset="0"/>
              </a:rPr>
              <a:t>Default Prevention Program:</a:t>
            </a:r>
          </a:p>
          <a:p>
            <a:pPr marL="514350" indent="-514350">
              <a:buClrTx/>
              <a:buAutoNum type="arabicPeriod"/>
            </a:pPr>
            <a:endParaRPr lang="en-US" sz="2800" dirty="0" smtClean="0">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9379" y="4285120"/>
            <a:ext cx="437150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uheaa_logo.jpg"/>
          <p:cNvPicPr>
            <a:picLocks noChangeAspect="1"/>
          </p:cNvPicPr>
          <p:nvPr/>
        </p:nvPicPr>
        <p:blipFill>
          <a:blip r:embed="rId4"/>
          <a:stretch>
            <a:fillRect/>
          </a:stretch>
        </p:blipFill>
        <p:spPr>
          <a:xfrm>
            <a:off x="6411555" y="5195086"/>
            <a:ext cx="2275245" cy="1280160"/>
          </a:xfrm>
          <a:prstGeom prst="rect">
            <a:avLst/>
          </a:prstGeom>
        </p:spPr>
      </p:pic>
    </p:spTree>
    <p:extLst>
      <p:ext uri="{BB962C8B-B14F-4D97-AF65-F5344CB8AC3E}">
        <p14:creationId xmlns:p14="http://schemas.microsoft.com/office/powerpoint/2010/main" val="2573504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Strategic Plan</a:t>
            </a:r>
            <a:endParaRPr lang="en-US" sz="4400" dirty="0"/>
          </a:p>
        </p:txBody>
      </p:sp>
      <p:sp>
        <p:nvSpPr>
          <p:cNvPr id="5" name="Content Placeholder 4"/>
          <p:cNvSpPr>
            <a:spLocks noGrp="1"/>
          </p:cNvSpPr>
          <p:nvPr>
            <p:ph sz="quarter" idx="1"/>
          </p:nvPr>
        </p:nvSpPr>
        <p:spPr/>
        <p:txBody>
          <a:bodyPr/>
          <a:lstStyle/>
          <a:p>
            <a:endParaRPr lang="en-US" dirty="0" smtClean="0"/>
          </a:p>
          <a:p>
            <a:pPr marL="0" indent="0">
              <a:buClrTx/>
              <a:buNone/>
            </a:pPr>
            <a:r>
              <a:rPr lang="en-US" sz="2800" dirty="0" smtClean="0">
                <a:latin typeface="Arial" pitchFamily="34" charset="0"/>
                <a:cs typeface="Arial" pitchFamily="34" charset="0"/>
              </a:rPr>
              <a:t>Presentation Objective: </a:t>
            </a:r>
            <a:r>
              <a:rPr lang="en-US" sz="2800" i="1" dirty="0" smtClean="0">
                <a:latin typeface="Arial" pitchFamily="34" charset="0"/>
                <a:cs typeface="Arial" pitchFamily="34" charset="0"/>
              </a:rPr>
              <a:t>What’s in it for you?</a:t>
            </a:r>
            <a:endParaRPr lang="en-US" sz="2400" i="1" dirty="0">
              <a:latin typeface="Arial" pitchFamily="34" charset="0"/>
              <a:cs typeface="Arial" pitchFamily="34" charset="0"/>
            </a:endParaRPr>
          </a:p>
          <a:p>
            <a:pPr marL="0" indent="0">
              <a:buClrTx/>
              <a:buNone/>
            </a:pPr>
            <a:endParaRPr lang="en-US" sz="2400" dirty="0" smtClean="0">
              <a:latin typeface="Arial" pitchFamily="34" charset="0"/>
              <a:cs typeface="Arial" pitchFamily="34" charset="0"/>
            </a:endParaRPr>
          </a:p>
          <a:p>
            <a:pPr>
              <a:buClrTx/>
            </a:pPr>
            <a:r>
              <a:rPr lang="en-US" sz="2400" dirty="0" smtClean="0">
                <a:latin typeface="Arial" pitchFamily="34" charset="0"/>
                <a:cs typeface="Arial" pitchFamily="34" charset="0"/>
              </a:rPr>
              <a:t>Suggest ways to fine-tune outreach programs</a:t>
            </a:r>
          </a:p>
          <a:p>
            <a:pPr>
              <a:buClrTx/>
            </a:pPr>
            <a:r>
              <a:rPr lang="en-US" sz="2400" dirty="0" smtClean="0">
                <a:latin typeface="Arial" pitchFamily="34" charset="0"/>
                <a:cs typeface="Arial" pitchFamily="34" charset="0"/>
              </a:rPr>
              <a:t>Suggest ways to increase revenue</a:t>
            </a:r>
          </a:p>
          <a:p>
            <a:pPr marL="274320" lvl="1" indent="0">
              <a:buClrTx/>
              <a:buNone/>
            </a:pPr>
            <a:endParaRPr lang="en-US" sz="2400" dirty="0" smtClean="0">
              <a:latin typeface="Arial" pitchFamily="34" charset="0"/>
              <a:cs typeface="Arial" pitchFamily="34" charset="0"/>
            </a:endParaRPr>
          </a:p>
        </p:txBody>
      </p:sp>
      <p:pic>
        <p:nvPicPr>
          <p:cNvPr id="7"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618645"/>
            <a:ext cx="7407438" cy="777240"/>
          </a:xfrm>
          <a:prstGeom prst="rect">
            <a:avLst/>
          </a:prstGeom>
        </p:spPr>
      </p:pic>
    </p:spTree>
    <p:extLst>
      <p:ext uri="{BB962C8B-B14F-4D97-AF65-F5344CB8AC3E}">
        <p14:creationId xmlns:p14="http://schemas.microsoft.com/office/powerpoint/2010/main" val="876840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Strategic Plan</a:t>
            </a:r>
            <a:endParaRPr lang="en-US" sz="4400" dirty="0"/>
          </a:p>
        </p:txBody>
      </p:sp>
      <p:sp>
        <p:nvSpPr>
          <p:cNvPr id="5" name="Content Placeholder 4"/>
          <p:cNvSpPr>
            <a:spLocks noGrp="1"/>
          </p:cNvSpPr>
          <p:nvPr>
            <p:ph sz="quarter" idx="1"/>
          </p:nvPr>
        </p:nvSpPr>
        <p:spPr/>
        <p:txBody>
          <a:bodyPr/>
          <a:lstStyle/>
          <a:p>
            <a:endParaRPr lang="en-US" dirty="0" smtClean="0"/>
          </a:p>
          <a:p>
            <a:pPr marL="0" indent="0">
              <a:buClrTx/>
              <a:buNone/>
            </a:pPr>
            <a:r>
              <a:rPr lang="en-US" sz="2800" dirty="0" smtClean="0">
                <a:latin typeface="Arial" pitchFamily="34" charset="0"/>
                <a:cs typeface="Arial" pitchFamily="34" charset="0"/>
              </a:rPr>
              <a:t>Why Focus on Students Loans?</a:t>
            </a:r>
            <a:endParaRPr lang="en-US" sz="2400" dirty="0">
              <a:latin typeface="Arial" pitchFamily="34" charset="0"/>
              <a:cs typeface="Arial" pitchFamily="34" charset="0"/>
            </a:endParaRPr>
          </a:p>
          <a:p>
            <a:pPr marL="0" indent="0">
              <a:buClrTx/>
              <a:buNone/>
            </a:pPr>
            <a:endParaRPr lang="en-US" sz="2400" dirty="0" smtClean="0">
              <a:latin typeface="Arial" pitchFamily="34" charset="0"/>
              <a:cs typeface="Arial" pitchFamily="34" charset="0"/>
            </a:endParaRPr>
          </a:p>
          <a:p>
            <a:pPr>
              <a:buClrTx/>
            </a:pPr>
            <a:r>
              <a:rPr lang="en-US" sz="2400" dirty="0" smtClean="0">
                <a:latin typeface="Arial" pitchFamily="34" charset="0"/>
                <a:cs typeface="Arial" pitchFamily="34" charset="0"/>
              </a:rPr>
              <a:t>Most students we must reach will borrow</a:t>
            </a:r>
          </a:p>
          <a:p>
            <a:pPr>
              <a:buClrTx/>
            </a:pPr>
            <a:r>
              <a:rPr lang="en-US" sz="2400" dirty="0" smtClean="0">
                <a:latin typeface="Arial" pitchFamily="34" charset="0"/>
                <a:cs typeface="Arial" pitchFamily="34" charset="0"/>
              </a:rPr>
              <a:t>That’s where the money is…</a:t>
            </a:r>
          </a:p>
          <a:p>
            <a:pPr>
              <a:buClrTx/>
            </a:pPr>
            <a:r>
              <a:rPr lang="en-US" sz="2400" dirty="0" smtClean="0">
                <a:latin typeface="Arial" pitchFamily="34" charset="0"/>
                <a:cs typeface="Arial" pitchFamily="34" charset="0"/>
              </a:rPr>
              <a:t>That’s where we can make a difference…</a:t>
            </a:r>
          </a:p>
          <a:p>
            <a:pPr lvl="1">
              <a:buClrTx/>
            </a:pPr>
            <a:r>
              <a:rPr lang="en-US" sz="2200" dirty="0" smtClean="0">
                <a:latin typeface="Arial" pitchFamily="34" charset="0"/>
                <a:cs typeface="Arial" pitchFamily="34" charset="0"/>
              </a:rPr>
              <a:t>Repayment success</a:t>
            </a:r>
          </a:p>
          <a:p>
            <a:pPr lvl="1">
              <a:buClrTx/>
            </a:pPr>
            <a:r>
              <a:rPr lang="en-US" sz="2200" dirty="0" smtClean="0">
                <a:latin typeface="Arial" pitchFamily="34" charset="0"/>
                <a:cs typeface="Arial" pitchFamily="34" charset="0"/>
              </a:rPr>
              <a:t>Completion</a:t>
            </a:r>
          </a:p>
          <a:p>
            <a:pPr lvl="1">
              <a:buClrTx/>
            </a:pPr>
            <a:r>
              <a:rPr lang="en-US" sz="2200" dirty="0" smtClean="0">
                <a:latin typeface="Arial" pitchFamily="34" charset="0"/>
                <a:cs typeface="Arial" pitchFamily="34" charset="0"/>
              </a:rPr>
              <a:t>Default prevention services</a:t>
            </a:r>
            <a:endParaRPr lang="en-US" sz="2200" dirty="0">
              <a:latin typeface="Arial" pitchFamily="34" charset="0"/>
              <a:cs typeface="Arial" pitchFamily="34" charset="0"/>
            </a:endParaRPr>
          </a:p>
          <a:p>
            <a:pPr marL="274320" lvl="1" indent="0">
              <a:buClrTx/>
              <a:buNone/>
            </a:pPr>
            <a:endParaRPr lang="en-US" sz="2400" dirty="0" smtClean="0">
              <a:latin typeface="Arial" pitchFamily="34" charset="0"/>
              <a:cs typeface="Arial" pitchFamily="34" charset="0"/>
            </a:endParaRPr>
          </a:p>
        </p:txBody>
      </p:sp>
      <p:pic>
        <p:nvPicPr>
          <p:cNvPr id="7"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618645"/>
            <a:ext cx="7407438" cy="777240"/>
          </a:xfrm>
          <a:prstGeom prst="rect">
            <a:avLst/>
          </a:prstGeom>
        </p:spPr>
      </p:pic>
    </p:spTree>
    <p:extLst>
      <p:ext uri="{BB962C8B-B14F-4D97-AF65-F5344CB8AC3E}">
        <p14:creationId xmlns:p14="http://schemas.microsoft.com/office/powerpoint/2010/main" val="2608878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fontScale="92500" lnSpcReduction="10000"/>
          </a:bodyPr>
          <a:lstStyle/>
          <a:p>
            <a:pPr defTabSz="0">
              <a:buNone/>
            </a:pPr>
            <a:endParaRPr lang="en-US" sz="1200" dirty="0" smtClean="0"/>
          </a:p>
          <a:p>
            <a:pPr defTabSz="0">
              <a:buNone/>
            </a:pPr>
            <a:r>
              <a:rPr lang="en-US" sz="3000" dirty="0" smtClean="0">
                <a:latin typeface="Arial" pitchFamily="34" charset="0"/>
                <a:cs typeface="Arial" pitchFamily="34" charset="0"/>
              </a:rPr>
              <a:t>Keep in mind…</a:t>
            </a:r>
          </a:p>
          <a:p>
            <a:pPr defTabSz="0">
              <a:buClrTx/>
              <a:buSzPct val="100000"/>
              <a:buFont typeface="+mj-lt"/>
              <a:buAutoNum type="arabicPeriod"/>
            </a:pPr>
            <a:endParaRPr lang="en-US" dirty="0" smtClean="0">
              <a:latin typeface="Arial" pitchFamily="34" charset="0"/>
              <a:cs typeface="Arial" pitchFamily="34" charset="0"/>
            </a:endParaRPr>
          </a:p>
          <a:p>
            <a:pPr defTabSz="0">
              <a:buClrTx/>
              <a:buSzPct val="100000"/>
              <a:buNone/>
            </a:pPr>
            <a:r>
              <a:rPr lang="en-US" dirty="0" smtClean="0">
                <a:latin typeface="Arial" pitchFamily="34" charset="0"/>
                <a:cs typeface="Arial" pitchFamily="34" charset="0"/>
              </a:rPr>
              <a:t>Average debt of college seniors: $25,250*</a:t>
            </a:r>
          </a:p>
          <a:p>
            <a:pPr lvl="1" defTabSz="0">
              <a:buClrTx/>
              <a:buSzPct val="100000"/>
            </a:pPr>
            <a:r>
              <a:rPr lang="en-US" dirty="0" smtClean="0">
                <a:latin typeface="Arial" pitchFamily="34" charset="0"/>
                <a:cs typeface="Arial" pitchFamily="34" charset="0"/>
              </a:rPr>
              <a:t>Monthly payment over 10 years: $291</a:t>
            </a:r>
          </a:p>
          <a:p>
            <a:pPr defTabSz="0">
              <a:buClrTx/>
              <a:buSzPct val="100000"/>
              <a:buNone/>
            </a:pPr>
            <a:endParaRPr lang="en-US" sz="2800" dirty="0" smtClean="0">
              <a:latin typeface="Arial" pitchFamily="34" charset="0"/>
              <a:cs typeface="Arial" pitchFamily="34" charset="0"/>
            </a:endParaRPr>
          </a:p>
          <a:p>
            <a:pPr defTabSz="0">
              <a:buClrTx/>
              <a:buSzPct val="100000"/>
              <a:buFont typeface="Wingdings 2"/>
              <a:buNone/>
            </a:pPr>
            <a:r>
              <a:rPr lang="en-US" dirty="0">
                <a:latin typeface="Arial" pitchFamily="34" charset="0"/>
                <a:cs typeface="Arial" pitchFamily="34" charset="0"/>
              </a:rPr>
              <a:t>Most Students will manage their loans just fine</a:t>
            </a:r>
          </a:p>
          <a:p>
            <a:pPr lvl="1" defTabSz="0">
              <a:buClrTx/>
              <a:buSzPct val="100000"/>
            </a:pPr>
            <a:r>
              <a:rPr lang="en-US" dirty="0">
                <a:latin typeface="Arial" pitchFamily="34" charset="0"/>
                <a:cs typeface="Arial" pitchFamily="34" charset="0"/>
              </a:rPr>
              <a:t>	The outliers are our concern.</a:t>
            </a:r>
          </a:p>
          <a:p>
            <a:pPr defTabSz="0">
              <a:buNone/>
            </a:pPr>
            <a:endParaRPr lang="en-US" sz="18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r>
              <a:rPr lang="en-US" sz="1500" dirty="0" smtClean="0">
                <a:latin typeface="Arial" pitchFamily="34" charset="0"/>
                <a:cs typeface="Arial" pitchFamily="34" charset="0"/>
              </a:rPr>
              <a:t>*The Project on Student Debt, www.projectonstudentdebt.org</a:t>
            </a:r>
          </a:p>
          <a:p>
            <a:pPr algn="r" defTabSz="0">
              <a:buNone/>
            </a:pPr>
            <a:endParaRPr lang="en-US" sz="1200" dirty="0" smtClean="0"/>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1" y="554131"/>
            <a:ext cx="7539868" cy="777240"/>
          </a:xfrm>
          <a:prstGeom prst="rect">
            <a:avLst/>
          </a:prstGeom>
        </p:spPr>
      </p:pic>
    </p:spTree>
    <p:extLst>
      <p:ext uri="{BB962C8B-B14F-4D97-AF65-F5344CB8AC3E}">
        <p14:creationId xmlns:p14="http://schemas.microsoft.com/office/powerpoint/2010/main" val="3829554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a:bodyPr>
          <a:lstStyle/>
          <a:p>
            <a:pPr defTabSz="0">
              <a:buNone/>
            </a:pPr>
            <a:endParaRPr lang="en-US" sz="1200" dirty="0" smtClean="0"/>
          </a:p>
          <a:p>
            <a:pPr defTabSz="0">
              <a:buNone/>
            </a:pPr>
            <a:r>
              <a:rPr lang="en-US" sz="2400" u="sng" dirty="0" smtClean="0">
                <a:latin typeface="Arial" pitchFamily="34" charset="0"/>
                <a:cs typeface="Arial" pitchFamily="34" charset="0"/>
              </a:rPr>
              <a:t>“Lost Without a Map”</a:t>
            </a:r>
          </a:p>
          <a:p>
            <a:pPr defTabSz="0">
              <a:buNone/>
            </a:pPr>
            <a:endParaRPr lang="en-US" sz="1200" dirty="0" smtClean="0">
              <a:latin typeface="Arial" pitchFamily="34" charset="0"/>
              <a:cs typeface="Arial" pitchFamily="34" charset="0"/>
            </a:endParaRPr>
          </a:p>
          <a:p>
            <a:pPr defTabSz="0">
              <a:buNone/>
            </a:pPr>
            <a:r>
              <a:rPr lang="en-US" sz="1200" dirty="0" smtClean="0">
                <a:latin typeface="Arial" pitchFamily="34" charset="0"/>
                <a:cs typeface="Arial" pitchFamily="34" charset="0"/>
              </a:rPr>
              <a:t>	</a:t>
            </a:r>
            <a:r>
              <a:rPr lang="en-US" sz="2000" i="1" dirty="0" smtClean="0">
                <a:latin typeface="Arial" pitchFamily="34" charset="0"/>
                <a:cs typeface="Arial" pitchFamily="34" charset="0"/>
              </a:rPr>
              <a:t>“Fully 40 percent of respondents with federal loans reported that they did not receive any form of counseling (either online or in-person) about their federal students loans, even though this counseling is mandated by law.”</a:t>
            </a:r>
          </a:p>
          <a:p>
            <a:pPr defTabSz="0">
              <a:buNone/>
            </a:pPr>
            <a:endParaRPr lang="en-US" sz="2000" i="1" dirty="0">
              <a:latin typeface="Arial" pitchFamily="34" charset="0"/>
              <a:cs typeface="Arial" pitchFamily="34" charset="0"/>
            </a:endParaRPr>
          </a:p>
          <a:p>
            <a:pPr defTabSz="0">
              <a:buNone/>
            </a:pPr>
            <a:r>
              <a:rPr lang="en-US" sz="2000" i="1" dirty="0" smtClean="0">
                <a:latin typeface="Arial" pitchFamily="34" charset="0"/>
                <a:cs typeface="Arial" pitchFamily="34" charset="0"/>
              </a:rPr>
              <a:t>	“Over 40 percent of federal financial aid recipients reported that they either did not receive accurate information about grants and loans, or did not know whether they had received accurate information.”</a:t>
            </a:r>
            <a:r>
              <a:rPr lang="en-US" sz="2000" dirty="0" smtClean="0">
                <a:latin typeface="Arial" pitchFamily="34" charset="0"/>
                <a:cs typeface="Arial" pitchFamily="34" charset="0"/>
              </a:rPr>
              <a:t> </a:t>
            </a:r>
          </a:p>
          <a:p>
            <a:pPr defTabSz="0">
              <a:buNone/>
            </a:pPr>
            <a:endParaRPr lang="en-US" sz="1800" dirty="0" smtClean="0">
              <a:latin typeface="Arial" pitchFamily="34" charset="0"/>
              <a:cs typeface="Arial" pitchFamily="34" charset="0"/>
            </a:endParaRPr>
          </a:p>
          <a:p>
            <a:pPr algn="r" defTabSz="0">
              <a:buNone/>
            </a:pPr>
            <a:r>
              <a:rPr lang="en-US" sz="1200" dirty="0" smtClean="0">
                <a:latin typeface="Arial" pitchFamily="34" charset="0"/>
                <a:cs typeface="Arial" pitchFamily="34" charset="0"/>
              </a:rPr>
              <a:t>[NERA Economic Consulting, 11 October 2012.]</a:t>
            </a:r>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554131"/>
            <a:ext cx="7539869" cy="777240"/>
          </a:xfrm>
          <a:prstGeom prst="rect">
            <a:avLst/>
          </a:prstGeom>
        </p:spPr>
      </p:pic>
    </p:spTree>
    <p:extLst>
      <p:ext uri="{BB962C8B-B14F-4D97-AF65-F5344CB8AC3E}">
        <p14:creationId xmlns:p14="http://schemas.microsoft.com/office/powerpoint/2010/main" val="378125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he </a:t>
            </a:r>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lnSpcReduction="10000"/>
          </a:bodyPr>
          <a:lstStyle/>
          <a:p>
            <a:pPr defTabSz="0">
              <a:buNone/>
            </a:pPr>
            <a:endParaRPr lang="en-US" sz="1200" dirty="0" smtClean="0"/>
          </a:p>
          <a:p>
            <a:pPr defTabSz="0">
              <a:buNone/>
            </a:pPr>
            <a:r>
              <a:rPr lang="en-US" sz="2200" u="sng" dirty="0" smtClean="0">
                <a:latin typeface="Arial" pitchFamily="34" charset="0"/>
                <a:cs typeface="Arial" pitchFamily="34" charset="0"/>
              </a:rPr>
              <a:t>NY Times Editorial Columnist, Gail Collins</a:t>
            </a:r>
          </a:p>
          <a:p>
            <a:pPr defTabSz="0">
              <a:buNone/>
            </a:pPr>
            <a:endParaRPr lang="en-US" sz="1200" dirty="0" smtClean="0">
              <a:latin typeface="Arial" pitchFamily="34" charset="0"/>
              <a:cs typeface="Arial" pitchFamily="34" charset="0"/>
            </a:endParaRPr>
          </a:p>
          <a:p>
            <a:pPr defTabSz="0">
              <a:buNone/>
            </a:pPr>
            <a:r>
              <a:rPr lang="en-US" sz="1200" dirty="0" smtClean="0">
                <a:latin typeface="Arial" pitchFamily="34" charset="0"/>
                <a:cs typeface="Arial" pitchFamily="34" charset="0"/>
              </a:rPr>
              <a:t>	</a:t>
            </a:r>
            <a:r>
              <a:rPr lang="en-US" sz="2000" i="1" dirty="0" smtClean="0">
                <a:latin typeface="Arial" pitchFamily="34" charset="0"/>
                <a:cs typeface="Arial" pitchFamily="34" charset="0"/>
              </a:rPr>
              <a:t>	“…</a:t>
            </a:r>
            <a:r>
              <a:rPr lang="en-US" sz="2000" dirty="0" smtClean="0">
                <a:latin typeface="Arial" pitchFamily="34" charset="0"/>
                <a:cs typeface="Arial" pitchFamily="34" charset="0"/>
              </a:rPr>
              <a:t>Don’t you think there should be someone in charge of calling [students] once a week and yelling: </a:t>
            </a:r>
            <a:r>
              <a:rPr lang="en-US" sz="2000" i="1" dirty="0" smtClean="0">
                <a:latin typeface="Arial" pitchFamily="34" charset="0"/>
                <a:cs typeface="Arial" pitchFamily="34" charset="0"/>
              </a:rPr>
              <a:t>‘$800 a month until you’re 51 years old’</a:t>
            </a:r>
            <a:r>
              <a:rPr lang="en-US" sz="2000" dirty="0" smtClean="0">
                <a:latin typeface="Arial" pitchFamily="34" charset="0"/>
                <a:cs typeface="Arial" pitchFamily="34" charset="0"/>
              </a:rPr>
              <a:t>?”</a:t>
            </a: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r>
              <a:rPr lang="en-US" sz="1200" dirty="0" smtClean="0">
                <a:latin typeface="Arial" pitchFamily="34" charset="0"/>
                <a:cs typeface="Arial" pitchFamily="34" charset="0"/>
              </a:rPr>
              <a:t>[New York Times, “The Lows of Higher Ed”, September 14, 2012 ]</a:t>
            </a:r>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6831" y="554131"/>
            <a:ext cx="7407438" cy="77724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a:bodyPr>
          <a:lstStyle/>
          <a:p>
            <a:pPr defTabSz="0">
              <a:buNone/>
            </a:pPr>
            <a:endParaRPr lang="en-US" sz="1200" dirty="0" smtClean="0"/>
          </a:p>
          <a:p>
            <a:pPr defTabSz="0">
              <a:buNone/>
            </a:pPr>
            <a:r>
              <a:rPr lang="en-US" sz="2800" dirty="0" smtClean="0">
                <a:latin typeface="Arial" pitchFamily="34" charset="0"/>
                <a:cs typeface="Arial" pitchFamily="34" charset="0"/>
              </a:rPr>
              <a:t>	</a:t>
            </a:r>
          </a:p>
          <a:p>
            <a:pPr defTabSz="0">
              <a:buNone/>
            </a:pPr>
            <a:r>
              <a:rPr lang="en-US" sz="2800" dirty="0">
                <a:latin typeface="Arial" pitchFamily="34" charset="0"/>
                <a:cs typeface="Arial" pitchFamily="34" charset="0"/>
              </a:rPr>
              <a:t>	</a:t>
            </a:r>
            <a:r>
              <a:rPr lang="en-US" sz="2800" dirty="0" smtClean="0">
                <a:latin typeface="Arial" pitchFamily="34" charset="0"/>
                <a:cs typeface="Arial" pitchFamily="34" charset="0"/>
              </a:rPr>
              <a:t>We have a motivation problem, not an information problem</a:t>
            </a:r>
          </a:p>
          <a:p>
            <a:pPr defTabSz="0">
              <a:buNone/>
            </a:pPr>
            <a:endParaRPr lang="en-US" sz="2800" i="1" dirty="0">
              <a:latin typeface="Arial" pitchFamily="34" charset="0"/>
              <a:cs typeface="Arial" pitchFamily="34" charset="0"/>
            </a:endParaRPr>
          </a:p>
          <a:p>
            <a:pPr defTabSz="0">
              <a:buNone/>
            </a:pPr>
            <a:endParaRPr lang="en-US" sz="1800" i="1" dirty="0" smtClean="0">
              <a:latin typeface="Arial" pitchFamily="34" charset="0"/>
              <a:cs typeface="Arial" pitchFamily="34" charset="0"/>
            </a:endParaRPr>
          </a:p>
          <a:p>
            <a:pPr lvl="1" defTabSz="0">
              <a:buClrTx/>
              <a:buSzPct val="100000"/>
              <a:buNone/>
            </a:pPr>
            <a:endParaRPr lang="en-US" sz="22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500" dirty="0" smtClean="0">
              <a:latin typeface="Arial" pitchFamily="34" charset="0"/>
              <a:cs typeface="Arial" pitchFamily="34" charset="0"/>
            </a:endParaRPr>
          </a:p>
          <a:p>
            <a:pPr algn="r" defTabSz="0">
              <a:buNone/>
            </a:pPr>
            <a:endParaRPr lang="en-US" sz="1200" dirty="0" smtClean="0"/>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1" y="554131"/>
            <a:ext cx="7539868" cy="7772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a:bodyPr>
          <a:lstStyle/>
          <a:p>
            <a:pPr defTabSz="0">
              <a:buNone/>
            </a:pPr>
            <a:endParaRPr lang="en-US" sz="1200" dirty="0" smtClean="0"/>
          </a:p>
          <a:p>
            <a:pPr defTabSz="0">
              <a:buNone/>
            </a:pPr>
            <a:r>
              <a:rPr lang="en-US" sz="2800" dirty="0" smtClean="0">
                <a:latin typeface="Arial" pitchFamily="34" charset="0"/>
                <a:cs typeface="Arial" pitchFamily="34" charset="0"/>
              </a:rPr>
              <a:t>UHEAA’s Outreach Programs</a:t>
            </a:r>
          </a:p>
          <a:p>
            <a:pPr defTabSz="0">
              <a:buClrTx/>
            </a:pPr>
            <a:r>
              <a:rPr lang="en-US" sz="2400" dirty="0" smtClean="0">
                <a:latin typeface="Arial" pitchFamily="34" charset="0"/>
                <a:cs typeface="Arial" pitchFamily="34" charset="0"/>
              </a:rPr>
              <a:t>Communicate with students before, during &amp; after attendance</a:t>
            </a:r>
          </a:p>
          <a:p>
            <a:pPr defTabSz="0">
              <a:buClrTx/>
            </a:pPr>
            <a:r>
              <a:rPr lang="en-US" sz="2400" dirty="0" smtClean="0">
                <a:latin typeface="Arial" pitchFamily="34" charset="0"/>
                <a:cs typeface="Arial" pitchFamily="34" charset="0"/>
              </a:rPr>
              <a:t>Use all the latest communication tools </a:t>
            </a:r>
          </a:p>
          <a:p>
            <a:pPr defTabSz="0">
              <a:buClrTx/>
            </a:pPr>
            <a:r>
              <a:rPr lang="en-US" sz="2400" dirty="0" smtClean="0">
                <a:latin typeface="Arial" pitchFamily="34" charset="0"/>
                <a:cs typeface="Arial" pitchFamily="34" charset="0"/>
              </a:rPr>
              <a:t>Never turn it off…</a:t>
            </a:r>
          </a:p>
          <a:p>
            <a:pPr defTabSz="0">
              <a:buClrTx/>
              <a:buSzPct val="100000"/>
              <a:buNone/>
            </a:pPr>
            <a:endParaRPr lang="en-US" sz="20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200" dirty="0" smtClean="0">
              <a:latin typeface="Arial" pitchFamily="34" charset="0"/>
              <a:cs typeface="Arial" pitchFamily="34" charset="0"/>
            </a:endParaRPr>
          </a:p>
          <a:p>
            <a:pPr defTabSz="0">
              <a:buNone/>
            </a:pPr>
            <a:endParaRPr lang="en-US" sz="1500" dirty="0" smtClean="0">
              <a:latin typeface="Arial" pitchFamily="34" charset="0"/>
              <a:cs typeface="Arial" pitchFamily="34" charset="0"/>
            </a:endParaRPr>
          </a:p>
          <a:p>
            <a:pPr algn="r" defTabSz="0">
              <a:buNone/>
            </a:pPr>
            <a:endParaRPr lang="en-US" sz="1200" dirty="0" smtClean="0"/>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554131"/>
            <a:ext cx="7539869" cy="77724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Content Placeholder 3"/>
          <p:cNvSpPr>
            <a:spLocks noGrp="1"/>
          </p:cNvSpPr>
          <p:nvPr>
            <p:ph sz="quarter" idx="4294967295"/>
          </p:nvPr>
        </p:nvSpPr>
        <p:spPr>
          <a:xfrm>
            <a:off x="914401" y="1447800"/>
            <a:ext cx="7772400" cy="4572000"/>
          </a:xfrm>
        </p:spPr>
        <p:txBody>
          <a:bodyPr lIns="91440">
            <a:normAutofit/>
          </a:bodyPr>
          <a:lstStyle/>
          <a:p>
            <a:pPr defTabSz="0">
              <a:buNone/>
            </a:pPr>
            <a:endParaRPr lang="en-US" sz="1200" dirty="0" smtClean="0"/>
          </a:p>
          <a:p>
            <a:pPr defTabSz="0">
              <a:buNone/>
            </a:pPr>
            <a:r>
              <a:rPr lang="en-US" sz="2800" u="sng" dirty="0" smtClean="0">
                <a:latin typeface="Arial" pitchFamily="34" charset="0"/>
                <a:cs typeface="Arial" pitchFamily="34" charset="0"/>
              </a:rPr>
              <a:t>Personal Bio</a:t>
            </a:r>
          </a:p>
          <a:p>
            <a:pPr defTabSz="0">
              <a:buClrTx/>
            </a:pPr>
            <a:r>
              <a:rPr lang="en-US" sz="2200" dirty="0" smtClean="0">
                <a:latin typeface="Arial" pitchFamily="34" charset="0"/>
                <a:cs typeface="Arial" pitchFamily="34" charset="0"/>
              </a:rPr>
              <a:t>Michael J. Nemelka, Associate Executive Director</a:t>
            </a:r>
          </a:p>
          <a:p>
            <a:pPr defTabSz="0">
              <a:buClrTx/>
            </a:pPr>
            <a:r>
              <a:rPr lang="en-US" sz="2200" dirty="0" smtClean="0">
                <a:latin typeface="Arial" pitchFamily="34" charset="0"/>
                <a:cs typeface="Arial" pitchFamily="34" charset="0"/>
              </a:rPr>
              <a:t>32 </a:t>
            </a:r>
            <a:r>
              <a:rPr lang="en-US" sz="2200" dirty="0" smtClean="0">
                <a:latin typeface="Arial" pitchFamily="34" charset="0"/>
                <a:cs typeface="Arial" pitchFamily="34" charset="0"/>
              </a:rPr>
              <a:t>Years Experience in Loan Servicing</a:t>
            </a:r>
          </a:p>
          <a:p>
            <a:pPr defTabSz="0">
              <a:buClrTx/>
            </a:pPr>
            <a:r>
              <a:rPr lang="en-US" sz="2200" dirty="0" smtClean="0">
                <a:latin typeface="Arial" pitchFamily="34" charset="0"/>
                <a:cs typeface="Arial" pitchFamily="34" charset="0"/>
              </a:rPr>
              <a:t>Joined UHEAA in 2002 to establish in-house servicing</a:t>
            </a:r>
          </a:p>
          <a:p>
            <a:pPr defTabSz="0">
              <a:buClrTx/>
            </a:pPr>
            <a:r>
              <a:rPr lang="en-US" sz="2200" dirty="0" smtClean="0">
                <a:latin typeface="Arial" pitchFamily="34" charset="0"/>
                <a:cs typeface="Arial" pitchFamily="34" charset="0"/>
              </a:rPr>
              <a:t>Direct Experience – All Levels, Collector to Executive</a:t>
            </a:r>
          </a:p>
          <a:p>
            <a:pPr defTabSz="0">
              <a:buClrTx/>
            </a:pPr>
            <a:r>
              <a:rPr lang="en-US" sz="2200" dirty="0" smtClean="0">
                <a:latin typeface="Arial" pitchFamily="34" charset="0"/>
                <a:cs typeface="Arial" pitchFamily="34" charset="0"/>
              </a:rPr>
              <a:t>Primary Experience: Special Servicer</a:t>
            </a:r>
          </a:p>
          <a:p>
            <a:pPr lvl="1" defTabSz="0">
              <a:buClrTx/>
            </a:pPr>
            <a:r>
              <a:rPr lang="en-US" sz="2000" dirty="0" smtClean="0">
                <a:latin typeface="Arial" pitchFamily="34" charset="0"/>
                <a:cs typeface="Arial" pitchFamily="34" charset="0"/>
              </a:rPr>
              <a:t>Secured &amp; Unsecured Consumer Loans &amp; Leases</a:t>
            </a:r>
          </a:p>
          <a:p>
            <a:pPr lvl="1" defTabSz="0">
              <a:buClrTx/>
            </a:pPr>
            <a:r>
              <a:rPr lang="en-US" sz="2000" dirty="0" smtClean="0">
                <a:latin typeface="Arial" pitchFamily="34" charset="0"/>
                <a:cs typeface="Arial" pitchFamily="34" charset="0"/>
              </a:rPr>
              <a:t>Mortgage &amp; Other Real Estate Loans</a:t>
            </a:r>
          </a:p>
          <a:p>
            <a:pPr lvl="1" defTabSz="0">
              <a:buClrTx/>
            </a:pPr>
            <a:r>
              <a:rPr lang="en-US" sz="2000" dirty="0" smtClean="0">
                <a:latin typeface="Arial" pitchFamily="34" charset="0"/>
                <a:cs typeface="Arial" pitchFamily="34" charset="0"/>
              </a:rPr>
              <a:t>Commercial Loans &amp; Leases</a:t>
            </a:r>
          </a:p>
          <a:p>
            <a:pPr defTabSz="0">
              <a:buClrTx/>
            </a:pPr>
            <a:endParaRPr lang="en-US" dirty="0" smtClean="0">
              <a:latin typeface="Arial" pitchFamily="34" charset="0"/>
              <a:cs typeface="Arial" pitchFamily="34" charset="0"/>
            </a:endParaRPr>
          </a:p>
          <a:p>
            <a:pPr defTabSz="0">
              <a:buNone/>
            </a:pPr>
            <a:endParaRPr lang="en-US" sz="2200" u="sng" dirty="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p:txBody>
      </p:sp>
      <p:pic>
        <p:nvPicPr>
          <p:cNvPr id="5"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1" y="554131"/>
            <a:ext cx="7539868" cy="777240"/>
          </a:xfrm>
          <a:prstGeom prst="rect">
            <a:avLst/>
          </a:prstGeom>
        </p:spPr>
      </p:pic>
    </p:spTree>
    <p:extLst>
      <p:ext uri="{BB962C8B-B14F-4D97-AF65-F5344CB8AC3E}">
        <p14:creationId xmlns:p14="http://schemas.microsoft.com/office/powerpoint/2010/main" val="1292878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Two Obstacles</a:t>
            </a:r>
          </a:p>
          <a:p>
            <a:pPr>
              <a:buNone/>
            </a:pPr>
            <a:endParaRPr lang="en-US" sz="1200" b="1" i="1" dirty="0" smtClean="0">
              <a:latin typeface="Arial" pitchFamily="34" charset="0"/>
              <a:cs typeface="Arial" pitchFamily="34" charset="0"/>
            </a:endParaRPr>
          </a:p>
          <a:p>
            <a:pPr>
              <a:buNone/>
            </a:pPr>
            <a:r>
              <a:rPr lang="en-US" b="1" i="1" dirty="0" smtClean="0">
                <a:latin typeface="Arial" pitchFamily="34" charset="0"/>
                <a:cs typeface="Arial" pitchFamily="34" charset="0"/>
              </a:rPr>
              <a:t>	</a:t>
            </a:r>
            <a:r>
              <a:rPr lang="en-US" sz="2400" b="1" dirty="0" smtClean="0">
                <a:latin typeface="Arial" pitchFamily="34" charset="0"/>
                <a:cs typeface="Arial" pitchFamily="34" charset="0"/>
              </a:rPr>
              <a:t>Avoidance:</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“I don’t want to deal with this…”</a:t>
            </a:r>
          </a:p>
          <a:p>
            <a:pPr>
              <a:buNone/>
            </a:pPr>
            <a:r>
              <a:rPr lang="en-US" sz="2400" dirty="0" smtClean="0">
                <a:latin typeface="Arial" pitchFamily="34" charset="0"/>
                <a:cs typeface="Arial" pitchFamily="34" charset="0"/>
              </a:rPr>
              <a:t>	</a:t>
            </a:r>
            <a:r>
              <a:rPr lang="en-US" sz="2400" b="1" dirty="0" smtClean="0">
                <a:latin typeface="Arial" pitchFamily="34" charset="0"/>
                <a:cs typeface="Arial" pitchFamily="34" charset="0"/>
              </a:rPr>
              <a:t>Ignorance:</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“I don’t know what to do about this…”</a:t>
            </a:r>
          </a:p>
          <a:p>
            <a:pPr>
              <a:buNone/>
            </a:pPr>
            <a:endParaRPr lang="en-US" dirty="0" smtClean="0">
              <a:latin typeface="Arial" pitchFamily="34" charset="0"/>
              <a:cs typeface="Arial" pitchFamily="34" charset="0"/>
            </a:endParaRPr>
          </a:p>
          <a:p>
            <a:pPr>
              <a:buNone/>
            </a:pPr>
            <a:endParaRPr lang="en-US" sz="2000" i="1" dirty="0" smtClean="0">
              <a:latin typeface="Arial" pitchFamily="34" charset="0"/>
              <a:cs typeface="Arial" pitchFamily="34" charset="0"/>
            </a:endParaRPr>
          </a:p>
          <a:p>
            <a:pPr>
              <a:buNone/>
            </a:pPr>
            <a:r>
              <a:rPr lang="en-US" sz="2000" dirty="0" smtClean="0">
                <a:latin typeface="Arial" pitchFamily="34" charset="0"/>
                <a:cs typeface="Arial" pitchFamily="34" charset="0"/>
              </a:rPr>
              <a:t>First Obstacle is much harder to overcome than the second</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Our Mission</a:t>
            </a:r>
            <a:endParaRPr lang="en-US" sz="4400" dirty="0"/>
          </a:p>
        </p:txBody>
      </p:sp>
      <p:sp>
        <p:nvSpPr>
          <p:cNvPr id="4" name="Content Placeholder 3"/>
          <p:cNvSpPr>
            <a:spLocks noGrp="1"/>
          </p:cNvSpPr>
          <p:nvPr>
            <p:ph sz="quarter" idx="1"/>
          </p:nvPr>
        </p:nvSpPr>
        <p:spPr/>
        <p:txBody>
          <a:bodyPr/>
          <a:lstStyle/>
          <a:p>
            <a:endParaRPr lang="en-US" dirty="0"/>
          </a:p>
          <a:p>
            <a:pPr marL="0" indent="0">
              <a:buNone/>
            </a:pPr>
            <a:r>
              <a:rPr lang="en-US" sz="2400" i="1" dirty="0" smtClean="0">
                <a:latin typeface="Arial" pitchFamily="34" charset="0"/>
                <a:cs typeface="Arial" pitchFamily="34" charset="0"/>
              </a:rPr>
              <a:t>“We guide families through the financing of higher education. We teach families to save for education, pursue scholarships and grants, and borrow wisely. We provide conscientious, personal service to borrowers and promote responsible repayment. Student success in financing and completing their educational goals fulfills our mission.”</a:t>
            </a:r>
            <a:endParaRPr lang="en-US" sz="2400" i="1" dirty="0">
              <a:latin typeface="Arial" pitchFamily="34" charset="0"/>
              <a:cs typeface="Arial" pitchFamily="34" charset="0"/>
            </a:endParaRPr>
          </a:p>
        </p:txBody>
      </p:sp>
      <p:pic>
        <p:nvPicPr>
          <p:cNvPr id="5" name="Picture 4" descr="uheaa_logo.jpg"/>
          <p:cNvPicPr>
            <a:picLocks noChangeAspect="1"/>
          </p:cNvPicPr>
          <p:nvPr/>
        </p:nvPicPr>
        <p:blipFill>
          <a:blip r:embed="rId3"/>
          <a:stretch>
            <a:fillRect/>
          </a:stretch>
        </p:blipFill>
        <p:spPr>
          <a:xfrm>
            <a:off x="6411555" y="5195086"/>
            <a:ext cx="2275245" cy="1280160"/>
          </a:xfrm>
          <a:prstGeom prst="rect">
            <a:avLst/>
          </a:prstGeom>
        </p:spPr>
      </p:pic>
    </p:spTree>
    <p:extLst>
      <p:ext uri="{BB962C8B-B14F-4D97-AF65-F5344CB8AC3E}">
        <p14:creationId xmlns:p14="http://schemas.microsoft.com/office/powerpoint/2010/main" val="711379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Three Causes of Avoidance:</a:t>
            </a:r>
          </a:p>
          <a:p>
            <a:pPr lvl="1">
              <a:buClrTx/>
            </a:pPr>
            <a:endParaRPr lang="en-US" dirty="0" smtClean="0">
              <a:latin typeface="Arial" pitchFamily="34" charset="0"/>
              <a:cs typeface="Arial" pitchFamily="34" charset="0"/>
            </a:endParaRPr>
          </a:p>
          <a:p>
            <a:pPr lvl="1">
              <a:buClrTx/>
              <a:buNone/>
            </a:pPr>
            <a:r>
              <a:rPr lang="en-US" dirty="0" smtClean="0">
                <a:latin typeface="Arial" pitchFamily="34" charset="0"/>
                <a:cs typeface="Arial" pitchFamily="34" charset="0"/>
              </a:rPr>
              <a:t>Fear</a:t>
            </a:r>
          </a:p>
          <a:p>
            <a:pPr lvl="2">
              <a:buClrTx/>
            </a:pPr>
            <a:r>
              <a:rPr lang="en-US" dirty="0" smtClean="0">
                <a:latin typeface="Arial" pitchFamily="34" charset="0"/>
                <a:cs typeface="Arial" pitchFamily="34" charset="0"/>
              </a:rPr>
              <a:t>Confrontation</a:t>
            </a:r>
          </a:p>
          <a:p>
            <a:pPr lvl="2">
              <a:buClrTx/>
            </a:pPr>
            <a:r>
              <a:rPr lang="en-US" dirty="0" smtClean="0">
                <a:latin typeface="Arial" pitchFamily="34" charset="0"/>
                <a:cs typeface="Arial" pitchFamily="34" charset="0"/>
              </a:rPr>
              <a:t>Negative treatment</a:t>
            </a:r>
          </a:p>
          <a:p>
            <a:pPr lvl="2">
              <a:buClrTx/>
            </a:pPr>
            <a:r>
              <a:rPr lang="en-US" dirty="0" smtClean="0">
                <a:latin typeface="Arial" pitchFamily="34" charset="0"/>
                <a:cs typeface="Arial" pitchFamily="34" charset="0"/>
              </a:rPr>
              <a:t>Personal embarrassment</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Second Cause of Avoidance:</a:t>
            </a:r>
          </a:p>
          <a:p>
            <a:pPr>
              <a:buNone/>
            </a:pPr>
            <a:endParaRPr lang="en-US" dirty="0" smtClean="0">
              <a:latin typeface="Arial" pitchFamily="34" charset="0"/>
              <a:cs typeface="Arial" pitchFamily="34" charset="0"/>
            </a:endParaRPr>
          </a:p>
          <a:p>
            <a:pPr lvl="1">
              <a:buClrTx/>
              <a:buNone/>
            </a:pPr>
            <a:r>
              <a:rPr lang="en-US" dirty="0" smtClean="0">
                <a:latin typeface="Arial" pitchFamily="34" charset="0"/>
                <a:cs typeface="Arial" pitchFamily="34" charset="0"/>
              </a:rPr>
              <a:t>Procrastination</a:t>
            </a:r>
          </a:p>
          <a:p>
            <a:pPr lvl="2">
              <a:buClrTx/>
            </a:pPr>
            <a:r>
              <a:rPr lang="en-US" i="1" dirty="0" smtClean="0">
                <a:latin typeface="Arial" pitchFamily="34" charset="0"/>
                <a:cs typeface="Arial" pitchFamily="34" charset="0"/>
              </a:rPr>
              <a:t>“I have plenty of time…”</a:t>
            </a:r>
          </a:p>
          <a:p>
            <a:pPr lvl="2">
              <a:buClrTx/>
            </a:pPr>
            <a:r>
              <a:rPr lang="en-US" i="1" dirty="0" smtClean="0">
                <a:latin typeface="Arial" pitchFamily="34" charset="0"/>
                <a:cs typeface="Arial" pitchFamily="34" charset="0"/>
              </a:rPr>
              <a:t>“It’s only a student loan…”</a:t>
            </a:r>
          </a:p>
          <a:p>
            <a:pPr lvl="2">
              <a:buClrTx/>
            </a:pPr>
            <a:r>
              <a:rPr lang="en-US" i="1" dirty="0" smtClean="0">
                <a:latin typeface="Arial" pitchFamily="34" charset="0"/>
                <a:cs typeface="Arial" pitchFamily="34" charset="0"/>
              </a:rPr>
              <a:t>“What are they going to do, repossess my brain?”</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Third Cause of Avoidance:</a:t>
            </a:r>
          </a:p>
          <a:p>
            <a:pPr lvl="1">
              <a:buClrTx/>
            </a:pPr>
            <a:endParaRPr lang="en-US" dirty="0" smtClean="0">
              <a:latin typeface="Arial" pitchFamily="34" charset="0"/>
              <a:cs typeface="Arial" pitchFamily="34" charset="0"/>
            </a:endParaRPr>
          </a:p>
          <a:p>
            <a:pPr lvl="1">
              <a:buClrTx/>
              <a:buNone/>
            </a:pPr>
            <a:r>
              <a:rPr lang="en-US" dirty="0" smtClean="0">
                <a:latin typeface="Arial" pitchFamily="34" charset="0"/>
                <a:cs typeface="Arial" pitchFamily="34" charset="0"/>
              </a:rPr>
              <a:t>Feelings of Being Overwhelmed or Helpless</a:t>
            </a:r>
          </a:p>
          <a:p>
            <a:pPr lvl="2">
              <a:buClrTx/>
            </a:pPr>
            <a:r>
              <a:rPr lang="en-US" i="1" dirty="0" smtClean="0">
                <a:latin typeface="Arial" pitchFamily="34" charset="0"/>
                <a:cs typeface="Arial" pitchFamily="34" charset="0"/>
              </a:rPr>
              <a:t>“I cannot afford the past due amount…”</a:t>
            </a:r>
          </a:p>
          <a:p>
            <a:pPr lvl="2">
              <a:buClrTx/>
            </a:pPr>
            <a:r>
              <a:rPr lang="en-US" i="1" dirty="0" smtClean="0">
                <a:latin typeface="Arial" pitchFamily="34" charset="0"/>
                <a:cs typeface="Arial" pitchFamily="34" charset="0"/>
              </a:rPr>
              <a:t>“I have so many other problems…”</a:t>
            </a:r>
          </a:p>
          <a:p>
            <a:pPr lvl="2">
              <a:buClrTx/>
            </a:pPr>
            <a:r>
              <a:rPr lang="en-US" i="1" dirty="0" smtClean="0">
                <a:latin typeface="Arial" pitchFamily="34" charset="0"/>
                <a:cs typeface="Arial" pitchFamily="34" charset="0"/>
              </a:rPr>
              <a:t>“There is nothing I can do right now…”</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How do we overcome avoidance?</a:t>
            </a:r>
          </a:p>
          <a:p>
            <a:pPr>
              <a:buNone/>
            </a:pPr>
            <a:endParaRPr lang="en-US" sz="1200" dirty="0" smtClean="0">
              <a:latin typeface="Arial" pitchFamily="34" charset="0"/>
              <a:cs typeface="Arial" pitchFamily="34" charset="0"/>
            </a:endParaRPr>
          </a:p>
          <a:p>
            <a:pPr>
              <a:buNone/>
            </a:pPr>
            <a:r>
              <a:rPr lang="en-US" sz="2400" b="1" i="1" dirty="0" smtClean="0">
                <a:latin typeface="Arial" pitchFamily="34" charset="0"/>
                <a:cs typeface="Arial" pitchFamily="34" charset="0"/>
              </a:rPr>
              <a:t>	Student Communication that is:</a:t>
            </a:r>
          </a:p>
          <a:p>
            <a:pPr marL="461963" indent="-461963">
              <a:buNone/>
            </a:pPr>
            <a:r>
              <a:rPr lang="en-US" sz="2400" b="1" i="1" dirty="0" smtClean="0">
                <a:latin typeface="Arial" pitchFamily="34" charset="0"/>
                <a:cs typeface="Arial" pitchFamily="34" charset="0"/>
              </a:rPr>
              <a:t>	     Persistent…</a:t>
            </a:r>
          </a:p>
          <a:p>
            <a:pPr marL="461963" indent="-461963">
              <a:buNone/>
            </a:pPr>
            <a:r>
              <a:rPr lang="en-US" sz="2400" b="1" i="1" dirty="0" smtClean="0">
                <a:latin typeface="Arial" pitchFamily="34" charset="0"/>
                <a:cs typeface="Arial" pitchFamily="34" charset="0"/>
              </a:rPr>
              <a:t>		     Relentless…</a:t>
            </a:r>
          </a:p>
          <a:p>
            <a:pPr marL="461963" indent="-461963">
              <a:buNone/>
            </a:pPr>
            <a:r>
              <a:rPr lang="en-US" sz="2400" b="1" i="1" dirty="0" smtClean="0">
                <a:latin typeface="Arial" pitchFamily="34" charset="0"/>
                <a:cs typeface="Arial" pitchFamily="34" charset="0"/>
              </a:rPr>
              <a:t>		          Sustained…</a:t>
            </a:r>
          </a:p>
          <a:p>
            <a:pPr>
              <a:buNone/>
            </a:pPr>
            <a:endParaRPr lang="en-US" b="1" i="1"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Second Obstacle: </a:t>
            </a:r>
            <a:r>
              <a:rPr lang="en-US" sz="2800" b="1" dirty="0" smtClean="0">
                <a:latin typeface="Arial" pitchFamily="34" charset="0"/>
                <a:cs typeface="Arial" pitchFamily="34" charset="0"/>
              </a:rPr>
              <a:t>Ignorance</a:t>
            </a:r>
          </a:p>
          <a:p>
            <a:pPr>
              <a:buNone/>
            </a:pPr>
            <a:r>
              <a:rPr lang="en-US" b="1" i="1" dirty="0" smtClean="0">
                <a:latin typeface="Arial" pitchFamily="34" charset="0"/>
                <a:cs typeface="Arial" pitchFamily="34" charset="0"/>
              </a:rPr>
              <a:t>	</a:t>
            </a:r>
          </a:p>
          <a:p>
            <a:pPr>
              <a:buClrTx/>
            </a:pPr>
            <a:r>
              <a:rPr lang="en-US" sz="2400" dirty="0" smtClean="0">
                <a:latin typeface="Arial" pitchFamily="34" charset="0"/>
                <a:cs typeface="Arial" pitchFamily="34" charset="0"/>
              </a:rPr>
              <a:t>Lack of Information about options &amp; resources.</a:t>
            </a:r>
          </a:p>
          <a:p>
            <a:pPr>
              <a:buClrTx/>
            </a:pPr>
            <a:r>
              <a:rPr lang="en-US" sz="2400" dirty="0" smtClean="0">
                <a:latin typeface="Arial" pitchFamily="34" charset="0"/>
                <a:cs typeface="Arial" pitchFamily="34" charset="0"/>
              </a:rPr>
              <a:t>Confusion about who to call.</a:t>
            </a:r>
          </a:p>
          <a:p>
            <a:pPr>
              <a:buNone/>
            </a:pPr>
            <a:r>
              <a:rPr lang="en-US" dirty="0" smtClean="0">
                <a:latin typeface="Arial" pitchFamily="34" charset="0"/>
                <a:cs typeface="Arial" pitchFamily="34" charset="0"/>
              </a:rPr>
              <a:t>	</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Debtor Psychology</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How do we overcome ignorance?</a:t>
            </a:r>
          </a:p>
          <a:p>
            <a:pPr>
              <a:buNone/>
            </a:pPr>
            <a:r>
              <a:rPr lang="en-US" b="1" i="1" dirty="0" smtClean="0">
                <a:latin typeface="Arial" pitchFamily="34" charset="0"/>
                <a:cs typeface="Arial" pitchFamily="34" charset="0"/>
              </a:rPr>
              <a:t>	</a:t>
            </a:r>
          </a:p>
          <a:p>
            <a:pPr>
              <a:buClrTx/>
              <a:buNone/>
            </a:pPr>
            <a:r>
              <a:rPr lang="en-US" sz="2400" dirty="0" smtClean="0">
                <a:latin typeface="Arial" pitchFamily="34" charset="0"/>
                <a:cs typeface="Arial" pitchFamily="34" charset="0"/>
              </a:rPr>
              <a:t>Information vs. Recommendations</a:t>
            </a:r>
          </a:p>
          <a:p>
            <a:pPr lvl="1">
              <a:buClrTx/>
            </a:pPr>
            <a:r>
              <a:rPr lang="en-US" sz="2000" dirty="0" smtClean="0">
                <a:latin typeface="Arial" pitchFamily="34" charset="0"/>
                <a:cs typeface="Arial" pitchFamily="34" charset="0"/>
              </a:rPr>
              <a:t>Recommendations are more important than information</a:t>
            </a:r>
            <a:endParaRPr lang="en-US" sz="2000" i="1" dirty="0" smtClean="0">
              <a:latin typeface="Arial" pitchFamily="34" charset="0"/>
              <a:cs typeface="Arial" pitchFamily="34" charset="0"/>
            </a:endParaRPr>
          </a:p>
          <a:p>
            <a:pPr lvl="1">
              <a:buClrTx/>
            </a:pPr>
            <a:r>
              <a:rPr lang="en-US" sz="2000" dirty="0" smtClean="0">
                <a:latin typeface="Arial" pitchFamily="34" charset="0"/>
                <a:cs typeface="Arial" pitchFamily="34" charset="0"/>
              </a:rPr>
              <a:t>Giving information is not enough.</a:t>
            </a:r>
          </a:p>
          <a:p>
            <a:pPr lvl="1">
              <a:buClrTx/>
            </a:pPr>
            <a:r>
              <a:rPr lang="en-US" sz="2000" dirty="0" smtClean="0">
                <a:latin typeface="Arial" pitchFamily="34" charset="0"/>
                <a:cs typeface="Arial" pitchFamily="34" charset="0"/>
              </a:rPr>
              <a:t>We must tell them what to do and how to do it.</a:t>
            </a:r>
          </a:p>
          <a:p>
            <a:pPr>
              <a:buNone/>
            </a:pPr>
            <a:r>
              <a:rPr lang="en-US" sz="1800" dirty="0" smtClean="0">
                <a:latin typeface="Arial" pitchFamily="34" charset="0"/>
                <a:cs typeface="Arial" pitchFamily="34" charset="0"/>
              </a:rPr>
              <a:t>		</a:t>
            </a:r>
            <a:r>
              <a:rPr lang="en-US" sz="1800" i="1" dirty="0" smtClean="0">
                <a:latin typeface="Arial" pitchFamily="34" charset="0"/>
                <a:cs typeface="Arial" pitchFamily="34" charset="0"/>
              </a:rPr>
              <a:t>“Contact…”</a:t>
            </a:r>
          </a:p>
          <a:p>
            <a:pPr>
              <a:buNone/>
            </a:pPr>
            <a:r>
              <a:rPr lang="en-US" sz="1900" i="1" dirty="0" smtClean="0">
                <a:latin typeface="Arial" pitchFamily="34" charset="0"/>
                <a:cs typeface="Arial" pitchFamily="34" charset="0"/>
              </a:rPr>
              <a:t>		</a:t>
            </a:r>
            <a:r>
              <a:rPr lang="en-US" sz="1800" i="1" dirty="0" smtClean="0">
                <a:latin typeface="Arial" pitchFamily="34" charset="0"/>
                <a:cs typeface="Arial" pitchFamily="34" charset="0"/>
              </a:rPr>
              <a:t>“Ask About…”</a:t>
            </a:r>
          </a:p>
          <a:p>
            <a:pPr lvl="2">
              <a:buClr>
                <a:srgbClr val="C00000"/>
              </a:buClr>
              <a:buNone/>
            </a:pPr>
            <a:r>
              <a:rPr lang="en-US" sz="1800" i="1" dirty="0" smtClean="0">
                <a:latin typeface="Arial" pitchFamily="34" charset="0"/>
                <a:cs typeface="Arial" pitchFamily="34" charset="0"/>
              </a:rPr>
              <a:t>	“Here are links, resources, additional information…”</a:t>
            </a:r>
          </a:p>
          <a:p>
            <a:pPr marL="225425" lvl="2" indent="-225425">
              <a:buClr>
                <a:srgbClr val="C00000"/>
              </a:buClr>
              <a:buNone/>
            </a:pPr>
            <a:endParaRPr lang="en-US" sz="1900" b="1" i="1"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Our Recommendations</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Communication </a:t>
            </a:r>
            <a:r>
              <a:rPr lang="en-US" sz="2800" dirty="0" smtClean="0">
                <a:latin typeface="Arial" pitchFamily="34" charset="0"/>
                <a:cs typeface="Arial" pitchFamily="34" charset="0"/>
              </a:rPr>
              <a:t>How: </a:t>
            </a:r>
            <a:endParaRPr lang="en-US" sz="2800" dirty="0" smtClean="0">
              <a:latin typeface="Arial" pitchFamily="34" charset="0"/>
              <a:cs typeface="Arial" pitchFamily="34" charset="0"/>
            </a:endParaRPr>
          </a:p>
          <a:p>
            <a:pPr lvl="1">
              <a:buClrTx/>
            </a:pPr>
            <a:r>
              <a:rPr lang="en-US" dirty="0" smtClean="0">
                <a:latin typeface="Arial" pitchFamily="34" charset="0"/>
                <a:cs typeface="Arial" pitchFamily="34" charset="0"/>
              </a:rPr>
              <a:t>Call Center</a:t>
            </a:r>
          </a:p>
          <a:p>
            <a:pPr lvl="1">
              <a:buClrTx/>
            </a:pPr>
            <a:r>
              <a:rPr lang="en-US" dirty="0" smtClean="0">
                <a:latin typeface="Arial" pitchFamily="34" charset="0"/>
                <a:cs typeface="Arial" pitchFamily="34" charset="0"/>
              </a:rPr>
              <a:t>Emails</a:t>
            </a:r>
          </a:p>
          <a:p>
            <a:pPr lvl="1">
              <a:buClrTx/>
            </a:pPr>
            <a:r>
              <a:rPr lang="en-US" dirty="0" smtClean="0">
                <a:latin typeface="Arial" pitchFamily="34" charset="0"/>
                <a:cs typeface="Arial" pitchFamily="34" charset="0"/>
              </a:rPr>
              <a:t>Text Messages</a:t>
            </a:r>
          </a:p>
          <a:p>
            <a:pPr lvl="1">
              <a:buClrTx/>
            </a:pPr>
            <a:r>
              <a:rPr lang="en-US" dirty="0" smtClean="0">
                <a:latin typeface="Arial" pitchFamily="34" charset="0"/>
                <a:cs typeface="Arial" pitchFamily="34" charset="0"/>
              </a:rPr>
              <a:t>Web Resources</a:t>
            </a:r>
          </a:p>
          <a:p>
            <a:pPr lvl="1">
              <a:buClrTx/>
            </a:pPr>
            <a:r>
              <a:rPr lang="en-US" dirty="0" smtClean="0">
                <a:latin typeface="Arial" pitchFamily="34" charset="0"/>
                <a:cs typeface="Arial" pitchFamily="34" charset="0"/>
              </a:rPr>
              <a:t>Skip Tracing</a:t>
            </a:r>
          </a:p>
          <a:p>
            <a:pPr lvl="1">
              <a:buClrTx/>
            </a:pPr>
            <a:r>
              <a:rPr lang="en-US" dirty="0" smtClean="0">
                <a:latin typeface="Arial" pitchFamily="34" charset="0"/>
                <a:cs typeface="Arial" pitchFamily="34" charset="0"/>
              </a:rPr>
              <a:t>Targeted Mailings</a:t>
            </a:r>
          </a:p>
          <a:p>
            <a:pPr>
              <a:buNone/>
            </a:pPr>
            <a:r>
              <a:rPr lang="en-US" dirty="0" smtClean="0">
                <a:latin typeface="Arial" pitchFamily="34" charset="0"/>
                <a:cs typeface="Arial" pitchFamily="34" charset="0"/>
              </a:rPr>
              <a:t>	</a:t>
            </a:r>
          </a:p>
          <a:p>
            <a:pPr>
              <a:buNone/>
            </a:pPr>
            <a:r>
              <a:rPr lang="en-US" b="1" i="1" dirty="0" smtClean="0">
                <a:latin typeface="Arial" pitchFamily="34" charset="0"/>
                <a:cs typeface="Arial" pitchFamily="34" charset="0"/>
              </a:rPr>
              <a:t>	</a:t>
            </a:r>
            <a:r>
              <a:rPr lang="en-US" sz="2000" b="1" i="1" dirty="0" smtClean="0">
                <a:latin typeface="Arial" pitchFamily="34" charset="0"/>
                <a:cs typeface="Arial" pitchFamily="34" charset="0"/>
              </a:rPr>
              <a:t>Persistent, relentless and sustained communication of options, resources, and suggestions.</a:t>
            </a: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extLst>
      <p:ext uri="{BB962C8B-B14F-4D97-AF65-F5344CB8AC3E}">
        <p14:creationId xmlns:p14="http://schemas.microsoft.com/office/powerpoint/2010/main" val="3940463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Our Recommendations</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Communicate What?</a:t>
            </a:r>
            <a:endParaRPr lang="en-US" sz="2800" dirty="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r>
              <a:rPr lang="en-US" sz="2400" dirty="0" smtClean="0">
                <a:latin typeface="Arial" pitchFamily="34" charset="0"/>
                <a:cs typeface="Arial" pitchFamily="34" charset="0"/>
              </a:rPr>
              <a:t>Before Attendance…</a:t>
            </a:r>
          </a:p>
          <a:p>
            <a:pPr lvl="1">
              <a:buClrTx/>
            </a:pPr>
            <a:r>
              <a:rPr lang="en-US" sz="2200" dirty="0" smtClean="0">
                <a:latin typeface="Arial" pitchFamily="34" charset="0"/>
                <a:cs typeface="Arial" pitchFamily="34" charset="0"/>
              </a:rPr>
              <a:t>Financial aid literacy</a:t>
            </a:r>
          </a:p>
          <a:p>
            <a:pPr lvl="1">
              <a:buClrTx/>
            </a:pPr>
            <a:r>
              <a:rPr lang="en-US" sz="2200" dirty="0" smtClean="0">
                <a:latin typeface="Arial" pitchFamily="34" charset="0"/>
                <a:cs typeface="Arial" pitchFamily="34" charset="0"/>
              </a:rPr>
              <a:t>Save for college</a:t>
            </a:r>
          </a:p>
          <a:p>
            <a:pPr lvl="1">
              <a:buClrTx/>
            </a:pPr>
            <a:r>
              <a:rPr lang="en-US" sz="2200" dirty="0" smtClean="0">
                <a:latin typeface="Arial" pitchFamily="34" charset="0"/>
                <a:cs typeface="Arial" pitchFamily="34" charset="0"/>
              </a:rPr>
              <a:t>FAFSA</a:t>
            </a:r>
          </a:p>
          <a:p>
            <a:pPr lvl="1">
              <a:buClrTx/>
            </a:pPr>
            <a:r>
              <a:rPr lang="en-US" sz="2200" dirty="0" smtClean="0">
                <a:latin typeface="Arial" pitchFamily="34" charset="0"/>
                <a:cs typeface="Arial" pitchFamily="34" charset="0"/>
              </a:rPr>
              <a:t>Pursue scholarships &amp; grants</a:t>
            </a:r>
          </a:p>
          <a:p>
            <a:pPr lvl="1">
              <a:buClrTx/>
            </a:pPr>
            <a:r>
              <a:rPr lang="en-US" sz="2200" dirty="0" smtClean="0">
                <a:latin typeface="Arial" pitchFamily="34" charset="0"/>
                <a:cs typeface="Arial" pitchFamily="34" charset="0"/>
              </a:rPr>
              <a:t>Borrow Wisely</a:t>
            </a:r>
          </a:p>
          <a:p>
            <a:pPr lvl="2">
              <a:buClrTx/>
            </a:pPr>
            <a:r>
              <a:rPr lang="en-US" dirty="0" smtClean="0">
                <a:latin typeface="Arial" pitchFamily="34" charset="0"/>
                <a:cs typeface="Arial" pitchFamily="34" charset="0"/>
              </a:rPr>
              <a:t>Borrow tuition, not lifestyle</a:t>
            </a:r>
          </a:p>
          <a:p>
            <a:pPr marL="320040" lvl="1" indent="0">
              <a:buClrTx/>
              <a:buNone/>
            </a:pPr>
            <a:endParaRPr lang="en-US" dirty="0" smtClean="0">
              <a:latin typeface="Arial" pitchFamily="34" charset="0"/>
              <a:cs typeface="Arial" pitchFamily="34" charset="0"/>
            </a:endParaRPr>
          </a:p>
          <a:p>
            <a:pPr lvl="1">
              <a:buClrTx/>
            </a:pPr>
            <a:endParaRPr lang="en-US" dirty="0" smtClean="0">
              <a:latin typeface="Arial" pitchFamily="34" charset="0"/>
              <a:cs typeface="Arial" pitchFamily="34" charset="0"/>
            </a:endParaRPr>
          </a:p>
          <a:p>
            <a:pPr lvl="1">
              <a:buClrTx/>
              <a:buNone/>
            </a:pPr>
            <a:endParaRPr lang="en-US"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Our Recommendations</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Communicate What?</a:t>
            </a:r>
            <a:endParaRPr lang="en-US" sz="2800" dirty="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r>
              <a:rPr lang="en-US" sz="2400" dirty="0" smtClean="0">
                <a:latin typeface="Arial" pitchFamily="34" charset="0"/>
                <a:cs typeface="Arial" pitchFamily="34" charset="0"/>
              </a:rPr>
              <a:t>During Attendance…</a:t>
            </a:r>
          </a:p>
          <a:p>
            <a:pPr lvl="1">
              <a:buClrTx/>
            </a:pPr>
            <a:r>
              <a:rPr lang="en-US" sz="2200" dirty="0" smtClean="0">
                <a:latin typeface="Arial" pitchFamily="34" charset="0"/>
                <a:cs typeface="Arial" pitchFamily="34" charset="0"/>
              </a:rPr>
              <a:t>FAFSA</a:t>
            </a:r>
          </a:p>
          <a:p>
            <a:pPr lvl="1">
              <a:buClrTx/>
            </a:pPr>
            <a:r>
              <a:rPr lang="en-US" sz="2200" dirty="0" smtClean="0">
                <a:latin typeface="Arial" pitchFamily="34" charset="0"/>
                <a:cs typeface="Arial" pitchFamily="34" charset="0"/>
              </a:rPr>
              <a:t>Pursue scholarships &amp; grants</a:t>
            </a:r>
          </a:p>
          <a:p>
            <a:pPr lvl="1">
              <a:buClrTx/>
            </a:pPr>
            <a:r>
              <a:rPr lang="en-US" sz="2200" dirty="0" smtClean="0">
                <a:latin typeface="Arial" pitchFamily="34" charset="0"/>
                <a:cs typeface="Arial" pitchFamily="34" charset="0"/>
              </a:rPr>
              <a:t>Financial literacy</a:t>
            </a:r>
          </a:p>
          <a:p>
            <a:pPr lvl="1">
              <a:buClrTx/>
            </a:pPr>
            <a:r>
              <a:rPr lang="en-US" sz="2200" dirty="0" smtClean="0">
                <a:latin typeface="Arial" pitchFamily="34" charset="0"/>
                <a:cs typeface="Arial" pitchFamily="34" charset="0"/>
              </a:rPr>
              <a:t>Borrow tuition, not lifestyle</a:t>
            </a:r>
          </a:p>
          <a:p>
            <a:pPr lvl="2">
              <a:buClrTx/>
            </a:pPr>
            <a:r>
              <a:rPr lang="en-US" dirty="0" smtClean="0">
                <a:latin typeface="Arial" pitchFamily="34" charset="0"/>
                <a:cs typeface="Arial" pitchFamily="34" charset="0"/>
              </a:rPr>
              <a:t>What is your expected salary?</a:t>
            </a:r>
          </a:p>
          <a:p>
            <a:pPr lvl="1">
              <a:buClrTx/>
            </a:pPr>
            <a:r>
              <a:rPr lang="en-US" sz="2200" dirty="0" smtClean="0">
                <a:latin typeface="Arial" pitchFamily="34" charset="0"/>
                <a:cs typeface="Arial" pitchFamily="34" charset="0"/>
              </a:rPr>
              <a:t>Current balance, monthly payment, etc.</a:t>
            </a:r>
          </a:p>
          <a:p>
            <a:pPr marL="320040" lvl="1" indent="0">
              <a:buClrTx/>
              <a:buNone/>
            </a:pPr>
            <a:endParaRPr lang="en-US" dirty="0" smtClean="0">
              <a:latin typeface="Arial" pitchFamily="34" charset="0"/>
              <a:cs typeface="Arial" pitchFamily="34" charset="0"/>
            </a:endParaRPr>
          </a:p>
          <a:p>
            <a:pPr lvl="1">
              <a:buClrTx/>
            </a:pPr>
            <a:endParaRPr lang="en-US" dirty="0" smtClean="0">
              <a:latin typeface="Arial" pitchFamily="34" charset="0"/>
              <a:cs typeface="Arial" pitchFamily="34" charset="0"/>
            </a:endParaRPr>
          </a:p>
          <a:p>
            <a:pPr lvl="1">
              <a:buClrTx/>
              <a:buNone/>
            </a:pPr>
            <a:endParaRPr lang="en-US"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extLst>
      <p:ext uri="{BB962C8B-B14F-4D97-AF65-F5344CB8AC3E}">
        <p14:creationId xmlns:p14="http://schemas.microsoft.com/office/powerpoint/2010/main" val="14920566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Our Recommendations</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Communicate What?</a:t>
            </a:r>
            <a:endParaRPr lang="en-US" sz="2800" dirty="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r>
              <a:rPr lang="en-US" sz="2400" dirty="0" smtClean="0">
                <a:latin typeface="Arial" pitchFamily="34" charset="0"/>
                <a:cs typeface="Arial" pitchFamily="34" charset="0"/>
              </a:rPr>
              <a:t>After Attendance…</a:t>
            </a:r>
          </a:p>
          <a:p>
            <a:pPr lvl="1">
              <a:buClrTx/>
            </a:pPr>
            <a:r>
              <a:rPr lang="en-US" sz="2200" dirty="0" smtClean="0">
                <a:latin typeface="Arial" pitchFamily="34" charset="0"/>
                <a:cs typeface="Arial" pitchFamily="34" charset="0"/>
              </a:rPr>
              <a:t>Did you finish? How close are you?</a:t>
            </a:r>
          </a:p>
          <a:p>
            <a:pPr lvl="1">
              <a:buClrTx/>
            </a:pPr>
            <a:r>
              <a:rPr lang="en-US" sz="2200" dirty="0" smtClean="0">
                <a:latin typeface="Arial" pitchFamily="34" charset="0"/>
                <a:cs typeface="Arial" pitchFamily="34" charset="0"/>
              </a:rPr>
              <a:t>Financial literacy</a:t>
            </a:r>
          </a:p>
          <a:p>
            <a:pPr lvl="1">
              <a:buClrTx/>
            </a:pPr>
            <a:r>
              <a:rPr lang="en-US" sz="2200" dirty="0" smtClean="0">
                <a:latin typeface="Arial" pitchFamily="34" charset="0"/>
                <a:cs typeface="Arial" pitchFamily="34" charset="0"/>
              </a:rPr>
              <a:t>Prepare for repayment</a:t>
            </a:r>
          </a:p>
          <a:p>
            <a:pPr lvl="2">
              <a:buClrTx/>
            </a:pPr>
            <a:r>
              <a:rPr lang="en-US" sz="1800" dirty="0" smtClean="0">
                <a:latin typeface="Arial" pitchFamily="34" charset="0"/>
                <a:cs typeface="Arial" pitchFamily="34" charset="0"/>
              </a:rPr>
              <a:t>Who to call</a:t>
            </a:r>
          </a:p>
          <a:p>
            <a:pPr lvl="2">
              <a:buClrTx/>
            </a:pPr>
            <a:r>
              <a:rPr lang="en-US" sz="1800" dirty="0" smtClean="0">
                <a:latin typeface="Arial" pitchFamily="34" charset="0"/>
                <a:cs typeface="Arial" pitchFamily="34" charset="0"/>
              </a:rPr>
              <a:t>What to ask for</a:t>
            </a:r>
          </a:p>
          <a:p>
            <a:pPr lvl="1">
              <a:buClrTx/>
            </a:pPr>
            <a:r>
              <a:rPr lang="en-US" sz="2200" dirty="0" smtClean="0">
                <a:latin typeface="Arial" pitchFamily="34" charset="0"/>
                <a:cs typeface="Arial" pitchFamily="34" charset="0"/>
              </a:rPr>
              <a:t>What should you do if you get in trouble?</a:t>
            </a:r>
          </a:p>
          <a:p>
            <a:pPr lvl="1">
              <a:buClrTx/>
            </a:pPr>
            <a:r>
              <a:rPr lang="en-US" sz="2200" dirty="0" smtClean="0">
                <a:latin typeface="Arial" pitchFamily="34" charset="0"/>
                <a:cs typeface="Arial" pitchFamily="34" charset="0"/>
              </a:rPr>
              <a:t>Default prevention services</a:t>
            </a:r>
          </a:p>
          <a:p>
            <a:pPr marL="320040" lvl="1" indent="0">
              <a:buClrTx/>
              <a:buNone/>
            </a:pPr>
            <a:endParaRPr lang="en-US" dirty="0" smtClean="0">
              <a:latin typeface="Arial" pitchFamily="34" charset="0"/>
              <a:cs typeface="Arial" pitchFamily="34" charset="0"/>
            </a:endParaRPr>
          </a:p>
          <a:p>
            <a:pPr lvl="1">
              <a:buClrTx/>
            </a:pPr>
            <a:endParaRPr lang="en-US" dirty="0" smtClean="0">
              <a:latin typeface="Arial" pitchFamily="34" charset="0"/>
              <a:cs typeface="Arial" pitchFamily="34" charset="0"/>
            </a:endParaRPr>
          </a:p>
          <a:p>
            <a:pPr lvl="1">
              <a:buClrTx/>
              <a:buNone/>
            </a:pPr>
            <a:endParaRPr lang="en-US"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extLst>
      <p:ext uri="{BB962C8B-B14F-4D97-AF65-F5344CB8AC3E}">
        <p14:creationId xmlns:p14="http://schemas.microsoft.com/office/powerpoint/2010/main" val="319126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400" dirty="0" smtClean="0"/>
              <a:t>Our Agency</a:t>
            </a:r>
            <a:endParaRPr lang="en-US" sz="4400" dirty="0"/>
          </a:p>
        </p:txBody>
      </p:sp>
      <p:sp>
        <p:nvSpPr>
          <p:cNvPr id="4" name="Content Placeholder 3"/>
          <p:cNvSpPr>
            <a:spLocks noGrp="1"/>
          </p:cNvSpPr>
          <p:nvPr>
            <p:ph sz="quarter" idx="4294967295"/>
          </p:nvPr>
        </p:nvSpPr>
        <p:spPr>
          <a:xfrm>
            <a:off x="914401" y="1447800"/>
            <a:ext cx="7772400" cy="4572000"/>
          </a:xfrm>
        </p:spPr>
        <p:txBody>
          <a:bodyPr lIns="91440">
            <a:normAutofit/>
          </a:bodyPr>
          <a:lstStyle/>
          <a:p>
            <a:pPr defTabSz="0">
              <a:buNone/>
            </a:pPr>
            <a:endParaRPr lang="en-US" sz="1200" dirty="0" smtClean="0"/>
          </a:p>
          <a:p>
            <a:pPr defTabSz="0">
              <a:buNone/>
            </a:pPr>
            <a:r>
              <a:rPr lang="en-US" sz="2800" u="sng" dirty="0" smtClean="0">
                <a:latin typeface="Arial" pitchFamily="34" charset="0"/>
                <a:cs typeface="Arial" pitchFamily="34" charset="0"/>
              </a:rPr>
              <a:t>Utah Higher Education Assistance Authority</a:t>
            </a:r>
          </a:p>
          <a:p>
            <a:pPr defTabSz="0">
              <a:buClrTx/>
            </a:pPr>
            <a:r>
              <a:rPr lang="en-US" sz="2200" dirty="0" smtClean="0">
                <a:latin typeface="Arial" pitchFamily="34" charset="0"/>
                <a:cs typeface="Arial" pitchFamily="34" charset="0"/>
              </a:rPr>
              <a:t>Part of the Utah State Board of Regents</a:t>
            </a:r>
          </a:p>
          <a:p>
            <a:pPr defTabSz="0">
              <a:buClrTx/>
            </a:pPr>
            <a:r>
              <a:rPr lang="en-US" sz="2200" dirty="0" smtClean="0">
                <a:latin typeface="Arial" pitchFamily="34" charset="0"/>
                <a:cs typeface="Arial" pitchFamily="34" charset="0"/>
              </a:rPr>
              <a:t>Legacy FFELP Loan Portfolio</a:t>
            </a:r>
          </a:p>
          <a:p>
            <a:pPr lvl="1" defTabSz="0">
              <a:buClrTx/>
            </a:pPr>
            <a:r>
              <a:rPr lang="en-US" sz="2000" dirty="0" smtClean="0">
                <a:latin typeface="Arial" pitchFamily="34" charset="0"/>
                <a:cs typeface="Arial" pitchFamily="34" charset="0"/>
              </a:rPr>
              <a:t>Utah’s Designated FFEL Program Guaranty Agency</a:t>
            </a:r>
          </a:p>
          <a:p>
            <a:pPr defTabSz="0">
              <a:buClrTx/>
            </a:pPr>
            <a:r>
              <a:rPr lang="en-US" sz="2200" dirty="0" smtClean="0">
                <a:latin typeface="Arial" pitchFamily="34" charset="0"/>
                <a:cs typeface="Arial" pitchFamily="34" charset="0"/>
              </a:rPr>
              <a:t>Sponsor’s Community Outreach – “Pay for College”</a:t>
            </a:r>
          </a:p>
          <a:p>
            <a:pPr defTabSz="0">
              <a:buClrTx/>
            </a:pPr>
            <a:r>
              <a:rPr lang="en-US" sz="2200" dirty="0" smtClean="0">
                <a:latin typeface="Arial" pitchFamily="34" charset="0"/>
                <a:cs typeface="Arial" pitchFamily="34" charset="0"/>
              </a:rPr>
              <a:t>Administers State-Funded Scholarship &amp; Grant Programs</a:t>
            </a:r>
          </a:p>
          <a:p>
            <a:pPr lvl="1" defTabSz="0">
              <a:buClrTx/>
            </a:pPr>
            <a:r>
              <a:rPr lang="en-US" sz="2000" dirty="0" smtClean="0">
                <a:latin typeface="Arial" pitchFamily="34" charset="0"/>
                <a:cs typeface="Arial" pitchFamily="34" charset="0"/>
              </a:rPr>
              <a:t>Regents &amp; New Century Scholarships</a:t>
            </a:r>
          </a:p>
          <a:p>
            <a:pPr lvl="1" defTabSz="0">
              <a:buClrTx/>
            </a:pPr>
            <a:r>
              <a:rPr lang="en-US" sz="2000" dirty="0" smtClean="0">
                <a:latin typeface="Arial" pitchFamily="34" charset="0"/>
                <a:cs typeface="Arial" pitchFamily="34" charset="0"/>
              </a:rPr>
              <a:t>Higher Education Success Stipends</a:t>
            </a:r>
          </a:p>
          <a:p>
            <a:pPr lvl="1" defTabSz="0">
              <a:buClrTx/>
            </a:pPr>
            <a:r>
              <a:rPr lang="en-US" sz="2000" dirty="0" smtClean="0">
                <a:latin typeface="Arial" pitchFamily="34" charset="0"/>
                <a:cs typeface="Arial" pitchFamily="34" charset="0"/>
              </a:rPr>
              <a:t>Utah Engineering &amp; Computer Science Scholarship Program</a:t>
            </a:r>
          </a:p>
          <a:p>
            <a:pPr lvl="1" defTabSz="0">
              <a:buClrTx/>
            </a:pPr>
            <a:r>
              <a:rPr lang="en-US" sz="2000" dirty="0" smtClean="0">
                <a:latin typeface="Arial" pitchFamily="34" charset="0"/>
                <a:cs typeface="Arial" pitchFamily="34" charset="0"/>
              </a:rPr>
              <a:t>Federal Work Study &amp; FSEOG</a:t>
            </a:r>
          </a:p>
          <a:p>
            <a:pPr lvl="1" defTabSz="0">
              <a:buClrTx/>
            </a:pPr>
            <a:r>
              <a:rPr lang="en-US" sz="2000" dirty="0" smtClean="0">
                <a:latin typeface="Arial" pitchFamily="34" charset="0"/>
                <a:cs typeface="Arial" pitchFamily="34" charset="0"/>
              </a:rPr>
              <a:t>UHEAA Grant Program</a:t>
            </a:r>
          </a:p>
          <a:p>
            <a:pPr defTabSz="0">
              <a:buClrTx/>
            </a:pPr>
            <a:endParaRPr lang="en-US" dirty="0" smtClean="0">
              <a:latin typeface="Arial" pitchFamily="34" charset="0"/>
              <a:cs typeface="Arial" pitchFamily="34" charset="0"/>
            </a:endParaRPr>
          </a:p>
          <a:p>
            <a:pPr defTabSz="0">
              <a:buNone/>
            </a:pPr>
            <a:endParaRPr lang="en-US" sz="2200" u="sng" dirty="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defTabSz="0">
              <a:buNone/>
            </a:pPr>
            <a:endParaRPr lang="en-US" sz="18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a:p>
            <a:pPr algn="r" defTabSz="0">
              <a:buNone/>
            </a:pPr>
            <a:endParaRPr lang="en-US" sz="1200" dirty="0" smtClean="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574393" y="5379720"/>
            <a:ext cx="2275245" cy="1280160"/>
          </a:xfrm>
          <a:prstGeom prst="rect">
            <a:avLst/>
          </a:prstGeom>
        </p:spPr>
      </p:pic>
    </p:spTree>
    <p:extLst>
      <p:ext uri="{BB962C8B-B14F-4D97-AF65-F5344CB8AC3E}">
        <p14:creationId xmlns:p14="http://schemas.microsoft.com/office/powerpoint/2010/main" val="4276347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Our Recommendations</a:t>
            </a:r>
            <a:endParaRPr lang="en-US" sz="4800" dirty="0"/>
          </a:p>
        </p:txBody>
      </p:sp>
      <p:sp>
        <p:nvSpPr>
          <p:cNvPr id="4" name="Content Placeholder 3"/>
          <p:cNvSpPr>
            <a:spLocks noGrp="1"/>
          </p:cNvSpPr>
          <p:nvPr>
            <p:ph sz="quarter" idx="1"/>
          </p:nvPr>
        </p:nvSpPr>
        <p:spPr/>
        <p:txBody>
          <a:bodyPr>
            <a:normAutofit/>
          </a:bodyPr>
          <a:lstStyle/>
          <a:p>
            <a:pPr>
              <a:buNone/>
            </a:pPr>
            <a:r>
              <a:rPr lang="en-US" sz="2800" dirty="0" smtClean="0">
                <a:latin typeface="Arial" pitchFamily="34" charset="0"/>
                <a:cs typeface="Arial" pitchFamily="34" charset="0"/>
              </a:rPr>
              <a:t>How do we know who to communicate to?</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NSLDS Reports</a:t>
            </a:r>
          </a:p>
          <a:p>
            <a:pPr lvl="1">
              <a:buClrTx/>
            </a:pPr>
            <a:r>
              <a:rPr lang="en-US" dirty="0" smtClean="0">
                <a:latin typeface="Arial" pitchFamily="34" charset="0"/>
                <a:cs typeface="Arial" pitchFamily="34" charset="0"/>
              </a:rPr>
              <a:t>Portfolio Reports</a:t>
            </a:r>
          </a:p>
          <a:p>
            <a:pPr lvl="1">
              <a:buClrTx/>
            </a:pPr>
            <a:r>
              <a:rPr lang="en-US" dirty="0" smtClean="0">
                <a:latin typeface="Arial" pitchFamily="34" charset="0"/>
                <a:cs typeface="Arial" pitchFamily="34" charset="0"/>
              </a:rPr>
              <a:t>Enrollment Information</a:t>
            </a:r>
            <a:endParaRPr lang="en-US" dirty="0">
              <a:latin typeface="Arial" pitchFamily="34" charset="0"/>
              <a:cs typeface="Arial" pitchFamily="34" charset="0"/>
            </a:endParaRPr>
          </a:p>
          <a:p>
            <a:pPr marL="320040" lvl="1" indent="0">
              <a:buClrTx/>
              <a:buNone/>
            </a:pPr>
            <a:endParaRPr lang="en-US" dirty="0" smtClean="0">
              <a:latin typeface="Arial" pitchFamily="34" charset="0"/>
              <a:cs typeface="Arial" pitchFamily="34" charset="0"/>
            </a:endParaRPr>
          </a:p>
          <a:p>
            <a:pPr marL="274320" lvl="1" indent="-274320">
              <a:spcBef>
                <a:spcPts val="580"/>
              </a:spcBef>
              <a:buClr>
                <a:schemeClr val="accent1"/>
              </a:buClr>
              <a:buNone/>
            </a:pPr>
            <a:r>
              <a:rPr lang="en-US" sz="2800" dirty="0">
                <a:latin typeface="Arial" pitchFamily="34" charset="0"/>
                <a:cs typeface="Arial" pitchFamily="34" charset="0"/>
              </a:rPr>
              <a:t>Other </a:t>
            </a:r>
            <a:r>
              <a:rPr lang="en-US" sz="2800" dirty="0" smtClean="0">
                <a:latin typeface="Arial" pitchFamily="34" charset="0"/>
                <a:cs typeface="Arial" pitchFamily="34" charset="0"/>
              </a:rPr>
              <a:t>Databases</a:t>
            </a:r>
            <a:endParaRPr lang="en-US" sz="2800" dirty="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Conclusions &amp; Questions</a:t>
            </a:r>
            <a:endParaRPr lang="en-US" sz="4800" dirty="0"/>
          </a:p>
        </p:txBody>
      </p:sp>
      <p:sp>
        <p:nvSpPr>
          <p:cNvPr id="4" name="Content Placeholder 3"/>
          <p:cNvSpPr>
            <a:spLocks noGrp="1"/>
          </p:cNvSpPr>
          <p:nvPr>
            <p:ph type="body" idx="1"/>
          </p:nvPr>
        </p:nvSpPr>
        <p:spPr/>
        <p:txBody>
          <a:bodyPr>
            <a:normAutofit lnSpcReduction="10000"/>
          </a:bodyPr>
          <a:lstStyle/>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lvl="2">
              <a:buNone/>
            </a:pPr>
            <a:r>
              <a:rPr lang="en-US" sz="2400" dirty="0" smtClean="0">
                <a:latin typeface="Arial" pitchFamily="34" charset="0"/>
                <a:cs typeface="Arial" pitchFamily="34" charset="0"/>
              </a:rPr>
              <a:t>			</a:t>
            </a:r>
            <a:endParaRPr lang="en-US" sz="2800" dirty="0" smtClean="0">
              <a:latin typeface="Arial" pitchFamily="34" charset="0"/>
              <a:cs typeface="Arial" pitchFamily="34" charset="0"/>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Contact</a:t>
            </a:r>
            <a:endParaRPr lang="en-US" sz="4800" dirty="0"/>
          </a:p>
        </p:txBody>
      </p:sp>
      <p:sp>
        <p:nvSpPr>
          <p:cNvPr id="4" name="Content Placeholder 3"/>
          <p:cNvSpPr>
            <a:spLocks noGrp="1"/>
          </p:cNvSpPr>
          <p:nvPr>
            <p:ph type="body" idx="1"/>
          </p:nvPr>
        </p:nvSpPr>
        <p:spPr/>
        <p:txBody>
          <a:bodyPr>
            <a:normAutofit fontScale="25000" lnSpcReduction="20000"/>
          </a:bodyPr>
          <a:lstStyle/>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lvl="2">
              <a:buNone/>
            </a:pPr>
            <a:r>
              <a:rPr lang="en-US" sz="2400" dirty="0" smtClean="0">
                <a:latin typeface="Arial" pitchFamily="34" charset="0"/>
                <a:cs typeface="Arial" pitchFamily="34" charset="0"/>
              </a:rPr>
              <a:t>			</a:t>
            </a:r>
            <a:r>
              <a:rPr lang="en-US" sz="9600" dirty="0" smtClean="0">
                <a:latin typeface="Arial" pitchFamily="34" charset="0"/>
                <a:cs typeface="Arial" pitchFamily="34" charset="0"/>
              </a:rPr>
              <a:t>Michael J. Nemelka</a:t>
            </a:r>
          </a:p>
          <a:p>
            <a:pPr lvl="2">
              <a:buNone/>
            </a:pPr>
            <a:r>
              <a:rPr lang="en-US" sz="9600" dirty="0" smtClean="0">
                <a:latin typeface="Arial" pitchFamily="34" charset="0"/>
                <a:cs typeface="Arial" pitchFamily="34" charset="0"/>
              </a:rPr>
              <a:t>			Office: (801) 366-8410</a:t>
            </a:r>
          </a:p>
          <a:p>
            <a:pPr lvl="2">
              <a:buNone/>
            </a:pPr>
            <a:r>
              <a:rPr lang="en-US" sz="9600" dirty="0" smtClean="0">
                <a:latin typeface="Arial" pitchFamily="34" charset="0"/>
                <a:cs typeface="Arial" pitchFamily="34" charset="0"/>
              </a:rPr>
              <a:t>			Mobile: (801) 671-3126</a:t>
            </a:r>
          </a:p>
          <a:p>
            <a:pPr lvl="2">
              <a:buNone/>
            </a:pPr>
            <a:r>
              <a:rPr lang="en-US" sz="9600" dirty="0" smtClean="0">
                <a:latin typeface="Arial" pitchFamily="34" charset="0"/>
                <a:cs typeface="Arial" pitchFamily="34" charset="0"/>
              </a:rPr>
              <a:t>			Email: </a:t>
            </a:r>
            <a:r>
              <a:rPr lang="en-US" sz="9600" dirty="0" smtClean="0">
                <a:latin typeface="Arial" pitchFamily="34" charset="0"/>
                <a:cs typeface="Arial" pitchFamily="34" charset="0"/>
                <a:hlinkClick r:id="rId3"/>
              </a:rPr>
              <a:t>mnemelka@utahsbr.edu</a:t>
            </a:r>
            <a:endParaRPr lang="en-US" sz="9600" dirty="0" smtClean="0">
              <a:latin typeface="Arial" pitchFamily="34" charset="0"/>
              <a:cs typeface="Arial" pitchFamily="34" charset="0"/>
            </a:endParaRPr>
          </a:p>
          <a:p>
            <a:pPr>
              <a:buNone/>
            </a:pPr>
            <a:endParaRPr lang="en-US" sz="9600" dirty="0" smtClean="0">
              <a:latin typeface="Arial" pitchFamily="34" charset="0"/>
              <a:cs typeface="Arial" pitchFamily="34" charset="0"/>
            </a:endParaRPr>
          </a:p>
        </p:txBody>
      </p:sp>
      <p:pic>
        <p:nvPicPr>
          <p:cNvPr id="6" name="Content Placeholder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2357" y="6118860"/>
            <a:ext cx="1984443" cy="548640"/>
          </a:xfrm>
          <a:prstGeom prst="rect">
            <a:avLst/>
          </a:prstGeom>
        </p:spPr>
      </p:pic>
    </p:spTree>
    <p:extLst>
      <p:ext uri="{BB962C8B-B14F-4D97-AF65-F5344CB8AC3E}">
        <p14:creationId xmlns:p14="http://schemas.microsoft.com/office/powerpoint/2010/main" val="2645563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Our Agency</a:t>
            </a:r>
            <a:endParaRPr lang="en-US" sz="4400" dirty="0"/>
          </a:p>
        </p:txBody>
      </p:sp>
      <p:sp>
        <p:nvSpPr>
          <p:cNvPr id="5" name="Content Placeholder 4"/>
          <p:cNvSpPr>
            <a:spLocks noGrp="1"/>
          </p:cNvSpPr>
          <p:nvPr>
            <p:ph sz="quarter" idx="1"/>
          </p:nvPr>
        </p:nvSpPr>
        <p:spPr/>
        <p:txBody>
          <a:bodyPr>
            <a:normAutofit/>
          </a:bodyPr>
          <a:lstStyle/>
          <a:p>
            <a:pPr marL="0" indent="0">
              <a:buClrTx/>
              <a:buNone/>
            </a:pPr>
            <a:r>
              <a:rPr lang="en-US" sz="2800" u="sng" dirty="0" smtClean="0">
                <a:latin typeface="Arial" pitchFamily="34" charset="0"/>
                <a:cs typeface="Arial" pitchFamily="34" charset="0"/>
              </a:rPr>
              <a:t>Utah </a:t>
            </a:r>
            <a:r>
              <a:rPr lang="en-US" sz="2800" u="sng" dirty="0">
                <a:latin typeface="Arial" pitchFamily="34" charset="0"/>
                <a:cs typeface="Arial" pitchFamily="34" charset="0"/>
              </a:rPr>
              <a:t>Higher Education Assistance </a:t>
            </a:r>
            <a:r>
              <a:rPr lang="en-US" sz="2800" u="sng" dirty="0" smtClean="0">
                <a:latin typeface="Arial" pitchFamily="34" charset="0"/>
                <a:cs typeface="Arial" pitchFamily="34" charset="0"/>
              </a:rPr>
              <a:t>Authority</a:t>
            </a:r>
            <a:endParaRPr lang="en-US" sz="2800" dirty="0" smtClean="0">
              <a:latin typeface="Arial" pitchFamily="34" charset="0"/>
              <a:cs typeface="Arial" pitchFamily="34" charset="0"/>
            </a:endParaRPr>
          </a:p>
          <a:p>
            <a:pPr>
              <a:buClrTx/>
            </a:pPr>
            <a:r>
              <a:rPr lang="en-US" sz="2400" dirty="0" smtClean="0">
                <a:latin typeface="Arial" pitchFamily="34" charset="0"/>
                <a:cs typeface="Arial" pitchFamily="34" charset="0"/>
              </a:rPr>
              <a:t>No state appropriations for operations</a:t>
            </a:r>
          </a:p>
          <a:p>
            <a:pPr>
              <a:buClrTx/>
            </a:pPr>
            <a:r>
              <a:rPr lang="en-US" sz="2400" dirty="0" smtClean="0">
                <a:latin typeface="Arial" pitchFamily="34" charset="0"/>
                <a:cs typeface="Arial" pitchFamily="34" charset="0"/>
              </a:rPr>
              <a:t>Absorb 100% of the administrative costs for state programs</a:t>
            </a:r>
          </a:p>
          <a:p>
            <a:pPr lvl="1">
              <a:buClrTx/>
            </a:pPr>
            <a:r>
              <a:rPr lang="en-US" sz="2200" dirty="0" smtClean="0">
                <a:latin typeface="Arial" pitchFamily="34" charset="0"/>
                <a:cs typeface="Arial" pitchFamily="34" charset="0"/>
              </a:rPr>
              <a:t>100% of appropriated dollars go to students</a:t>
            </a:r>
          </a:p>
          <a:p>
            <a:pPr>
              <a:buClrTx/>
            </a:pPr>
            <a:r>
              <a:rPr lang="en-US" sz="2400" dirty="0" smtClean="0">
                <a:latin typeface="Arial" pitchFamily="34" charset="0"/>
                <a:cs typeface="Arial" pitchFamily="34" charset="0"/>
              </a:rPr>
              <a:t>Revenue above expenses used for:</a:t>
            </a:r>
          </a:p>
          <a:p>
            <a:pPr lvl="1">
              <a:buClrTx/>
            </a:pPr>
            <a:r>
              <a:rPr lang="en-US" sz="2200" dirty="0" smtClean="0">
                <a:latin typeface="Arial" pitchFamily="34" charset="0"/>
                <a:cs typeface="Arial" pitchFamily="34" charset="0"/>
              </a:rPr>
              <a:t>Community Outreach</a:t>
            </a:r>
          </a:p>
          <a:p>
            <a:pPr lvl="1">
              <a:buClrTx/>
            </a:pPr>
            <a:r>
              <a:rPr lang="en-US" sz="2200" dirty="0" smtClean="0">
                <a:latin typeface="Arial" pitchFamily="34" charset="0"/>
                <a:cs typeface="Arial" pitchFamily="34" charset="0"/>
              </a:rPr>
              <a:t>UHEAA Grants</a:t>
            </a:r>
          </a:p>
          <a:p>
            <a:pPr marL="0" indent="0">
              <a:buNone/>
            </a:pPr>
            <a:endParaRPr lang="en-US" sz="2200" dirty="0" smtClean="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195086"/>
            <a:ext cx="2275245" cy="1280160"/>
          </a:xfrm>
          <a:prstGeom prst="rect">
            <a:avLst/>
          </a:prstGeom>
        </p:spPr>
      </p:pic>
    </p:spTree>
    <p:extLst>
      <p:ext uri="{BB962C8B-B14F-4D97-AF65-F5344CB8AC3E}">
        <p14:creationId xmlns:p14="http://schemas.microsoft.com/office/powerpoint/2010/main" val="2828776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Things We Share</a:t>
            </a:r>
            <a:endParaRPr lang="en-US" sz="4400" dirty="0"/>
          </a:p>
        </p:txBody>
      </p:sp>
      <p:sp>
        <p:nvSpPr>
          <p:cNvPr id="5" name="Content Placeholder 4"/>
          <p:cNvSpPr>
            <a:spLocks noGrp="1"/>
          </p:cNvSpPr>
          <p:nvPr>
            <p:ph sz="quarter" idx="1"/>
          </p:nvPr>
        </p:nvSpPr>
        <p:spPr/>
        <p:txBody>
          <a:bodyPr/>
          <a:lstStyle/>
          <a:p>
            <a:endParaRPr lang="en-US" dirty="0" smtClean="0"/>
          </a:p>
          <a:p>
            <a:pPr marL="0" indent="0">
              <a:buClrTx/>
              <a:buNone/>
            </a:pPr>
            <a:r>
              <a:rPr lang="en-US" sz="2800" dirty="0" smtClean="0">
                <a:latin typeface="Arial" pitchFamily="34" charset="0"/>
                <a:cs typeface="Arial" pitchFamily="34" charset="0"/>
              </a:rPr>
              <a:t>We are in the student success business.</a:t>
            </a:r>
          </a:p>
          <a:p>
            <a:pPr marL="0" indent="0">
              <a:buClrTx/>
              <a:buNone/>
            </a:pPr>
            <a:endParaRPr lang="en-US" sz="2800" dirty="0" smtClean="0">
              <a:latin typeface="Arial" pitchFamily="34" charset="0"/>
              <a:cs typeface="Arial" pitchFamily="34" charset="0"/>
            </a:endParaRPr>
          </a:p>
          <a:p>
            <a:pPr marL="0" indent="0">
              <a:buClrTx/>
              <a:buNone/>
            </a:pPr>
            <a:r>
              <a:rPr lang="en-US" sz="2800" dirty="0" smtClean="0">
                <a:latin typeface="Arial" pitchFamily="34" charset="0"/>
                <a:cs typeface="Arial" pitchFamily="34" charset="0"/>
              </a:rPr>
              <a:t>Many of us have a “big goal”.</a:t>
            </a:r>
          </a:p>
          <a:p>
            <a:pPr lvl="1">
              <a:buClrTx/>
            </a:pPr>
            <a:r>
              <a:rPr lang="en-US" dirty="0" smtClean="0">
                <a:latin typeface="Arial" pitchFamily="34" charset="0"/>
                <a:cs typeface="Arial" pitchFamily="34" charset="0"/>
              </a:rPr>
              <a:t>Increase # degree/certificate holders</a:t>
            </a:r>
          </a:p>
          <a:p>
            <a:pPr lvl="1">
              <a:buClrTx/>
            </a:pPr>
            <a:r>
              <a:rPr lang="en-US" dirty="0" smtClean="0">
                <a:latin typeface="Arial" pitchFamily="34" charset="0"/>
                <a:cs typeface="Arial" pitchFamily="34" charset="0"/>
              </a:rPr>
              <a:t>Utah’s goal: 66%</a:t>
            </a:r>
          </a:p>
          <a:p>
            <a:pPr lvl="1">
              <a:buClrTx/>
            </a:pPr>
            <a:endParaRPr lang="en-US" dirty="0">
              <a:latin typeface="Arial" pitchFamily="34" charset="0"/>
              <a:cs typeface="Arial" pitchFamily="34" charset="0"/>
            </a:endParaRPr>
          </a:p>
          <a:p>
            <a:pPr marL="0" lvl="1" indent="0">
              <a:spcBef>
                <a:spcPts val="580"/>
              </a:spcBef>
              <a:buClrTx/>
              <a:buNone/>
            </a:pPr>
            <a:r>
              <a:rPr lang="en-US" sz="2800" dirty="0" smtClean="0">
                <a:latin typeface="Arial" pitchFamily="34" charset="0"/>
                <a:cs typeface="Arial" pitchFamily="34" charset="0"/>
              </a:rPr>
              <a:t>We face budget pressures &amp; uncertainty.</a:t>
            </a:r>
            <a:endParaRPr lang="en-US" dirty="0">
              <a:latin typeface="Arial" pitchFamily="34" charset="0"/>
              <a:cs typeface="Arial" pitchFamily="34" charset="0"/>
            </a:endParaRPr>
          </a:p>
          <a:p>
            <a:pPr>
              <a:buClrTx/>
            </a:pPr>
            <a:endParaRPr lang="en-US" dirty="0" smtClean="0">
              <a:latin typeface="Arial" pitchFamily="34" charset="0"/>
              <a:cs typeface="Arial" pitchFamily="34" charset="0"/>
            </a:endParaRPr>
          </a:p>
          <a:p>
            <a:pPr marL="274320" lvl="1" indent="0">
              <a:buClrTx/>
              <a:buNone/>
            </a:pPr>
            <a:endParaRPr lang="en-US" dirty="0">
              <a:latin typeface="Arial" pitchFamily="34" charset="0"/>
              <a:cs typeface="Arial" pitchFamily="34" charset="0"/>
            </a:endParaRPr>
          </a:p>
          <a:p>
            <a:pPr marL="274320" lvl="1" indent="0">
              <a:buClrTx/>
              <a:buNone/>
            </a:pPr>
            <a:endParaRPr lang="en-US" sz="2400" dirty="0" smtClean="0">
              <a:latin typeface="Arial" pitchFamily="34" charset="0"/>
              <a:cs typeface="Arial" pitchFamily="34" charset="0"/>
            </a:endParaRPr>
          </a:p>
          <a:p>
            <a:pPr marL="274320" lvl="1" indent="0">
              <a:buClrTx/>
              <a:buNone/>
            </a:pPr>
            <a:endParaRPr lang="en-US" sz="2400" dirty="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282768"/>
            <a:ext cx="2275245" cy="1280160"/>
          </a:xfrm>
          <a:prstGeom prst="rect">
            <a:avLst/>
          </a:prstGeom>
        </p:spPr>
      </p:pic>
    </p:spTree>
    <p:extLst>
      <p:ext uri="{BB962C8B-B14F-4D97-AF65-F5344CB8AC3E}">
        <p14:creationId xmlns:p14="http://schemas.microsoft.com/office/powerpoint/2010/main" val="1514637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Things To Consider</a:t>
            </a:r>
            <a:endParaRPr lang="en-US" sz="4400" dirty="0"/>
          </a:p>
        </p:txBody>
      </p:sp>
      <p:sp>
        <p:nvSpPr>
          <p:cNvPr id="5" name="Content Placeholder 4"/>
          <p:cNvSpPr>
            <a:spLocks noGrp="1"/>
          </p:cNvSpPr>
          <p:nvPr>
            <p:ph sz="quarter" idx="1"/>
          </p:nvPr>
        </p:nvSpPr>
        <p:spPr/>
        <p:txBody>
          <a:bodyPr>
            <a:normAutofit/>
          </a:bodyPr>
          <a:lstStyle/>
          <a:p>
            <a:endParaRPr lang="en-US" dirty="0" smtClean="0"/>
          </a:p>
          <a:p>
            <a:pPr marL="0" indent="0">
              <a:buClrTx/>
              <a:buNone/>
            </a:pPr>
            <a:r>
              <a:rPr lang="en-US" sz="2800" i="1" dirty="0" smtClean="0">
                <a:latin typeface="Arial" pitchFamily="34" charset="0"/>
                <a:cs typeface="Arial" pitchFamily="34" charset="0"/>
              </a:rPr>
              <a:t>“If </a:t>
            </a:r>
            <a:r>
              <a:rPr lang="en-US" sz="2800" i="1" dirty="0">
                <a:latin typeface="Arial" pitchFamily="34" charset="0"/>
                <a:cs typeface="Arial" pitchFamily="34" charset="0"/>
              </a:rPr>
              <a:t>we do what we’ve always done, we’ll get what we always </a:t>
            </a:r>
            <a:r>
              <a:rPr lang="en-US" sz="2800" i="1" dirty="0" smtClean="0">
                <a:latin typeface="Arial" pitchFamily="34" charset="0"/>
                <a:cs typeface="Arial" pitchFamily="34" charset="0"/>
              </a:rPr>
              <a:t>got.”</a:t>
            </a:r>
            <a:endParaRPr lang="en-US" sz="2800" i="1" dirty="0">
              <a:latin typeface="Arial" pitchFamily="34" charset="0"/>
              <a:cs typeface="Arial" pitchFamily="34" charset="0"/>
            </a:endParaRPr>
          </a:p>
          <a:p>
            <a:pPr marL="0" indent="0">
              <a:buClrTx/>
              <a:buNone/>
            </a:pPr>
            <a:endParaRPr lang="en-US" sz="2800" dirty="0" smtClean="0">
              <a:latin typeface="Arial" pitchFamily="34" charset="0"/>
              <a:cs typeface="Arial" pitchFamily="34" charset="0"/>
            </a:endParaRPr>
          </a:p>
          <a:p>
            <a:pPr marL="0" indent="0">
              <a:buClrTx/>
              <a:buNone/>
            </a:pPr>
            <a:r>
              <a:rPr lang="en-US" sz="2800" dirty="0" smtClean="0">
                <a:latin typeface="Arial" pitchFamily="34" charset="0"/>
                <a:cs typeface="Arial" pitchFamily="34" charset="0"/>
              </a:rPr>
              <a:t>Who is our target?</a:t>
            </a:r>
            <a:endParaRPr lang="en-US" dirty="0" smtClean="0">
              <a:latin typeface="Arial" pitchFamily="34" charset="0"/>
              <a:cs typeface="Arial" pitchFamily="34" charset="0"/>
            </a:endParaRPr>
          </a:p>
          <a:p>
            <a:pPr lvl="1">
              <a:buClrTx/>
            </a:pPr>
            <a:r>
              <a:rPr lang="en-US" i="1" dirty="0" smtClean="0">
                <a:latin typeface="Arial" pitchFamily="34" charset="0"/>
                <a:cs typeface="Arial" pitchFamily="34" charset="0"/>
              </a:rPr>
              <a:t>“East of I-15 is out of bounds!”</a:t>
            </a:r>
          </a:p>
          <a:p>
            <a:pPr lvl="1">
              <a:buClrTx/>
            </a:pPr>
            <a:r>
              <a:rPr lang="en-US" dirty="0" smtClean="0">
                <a:latin typeface="Arial" pitchFamily="34" charset="0"/>
                <a:cs typeface="Arial" pitchFamily="34" charset="0"/>
              </a:rPr>
              <a:t>Outliers</a:t>
            </a:r>
          </a:p>
          <a:p>
            <a:pPr marL="0" indent="0">
              <a:buClrTx/>
              <a:buNone/>
            </a:pPr>
            <a:endParaRPr lang="en-US" sz="2800" dirty="0" smtClean="0">
              <a:latin typeface="Arial" pitchFamily="34" charset="0"/>
              <a:cs typeface="Arial" pitchFamily="34" charset="0"/>
            </a:endParaRPr>
          </a:p>
          <a:p>
            <a:pPr marL="0" lvl="1" indent="0">
              <a:spcBef>
                <a:spcPts val="580"/>
              </a:spcBef>
              <a:buClrTx/>
              <a:buNone/>
            </a:pPr>
            <a:endParaRPr lang="en-US" dirty="0">
              <a:latin typeface="Arial" pitchFamily="34" charset="0"/>
              <a:cs typeface="Arial" pitchFamily="34" charset="0"/>
            </a:endParaRPr>
          </a:p>
          <a:p>
            <a:pPr>
              <a:buClrTx/>
            </a:pPr>
            <a:endParaRPr lang="en-US" dirty="0" smtClean="0">
              <a:latin typeface="Arial" pitchFamily="34" charset="0"/>
              <a:cs typeface="Arial" pitchFamily="34" charset="0"/>
            </a:endParaRPr>
          </a:p>
          <a:p>
            <a:pPr marL="274320" lvl="1" indent="0">
              <a:buClrTx/>
              <a:buNone/>
            </a:pPr>
            <a:endParaRPr lang="en-US" dirty="0">
              <a:latin typeface="Arial" pitchFamily="34" charset="0"/>
              <a:cs typeface="Arial" pitchFamily="34" charset="0"/>
            </a:endParaRPr>
          </a:p>
          <a:p>
            <a:pPr marL="274320" lvl="1" indent="0">
              <a:buClrTx/>
              <a:buNone/>
            </a:pPr>
            <a:endParaRPr lang="en-US" sz="2400" dirty="0" smtClean="0">
              <a:latin typeface="Arial" pitchFamily="34" charset="0"/>
              <a:cs typeface="Arial" pitchFamily="34" charset="0"/>
            </a:endParaRPr>
          </a:p>
          <a:p>
            <a:pPr marL="274320" lvl="1" indent="0">
              <a:buClrTx/>
              <a:buNone/>
            </a:pPr>
            <a:endParaRPr lang="en-US" sz="2400" dirty="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282768"/>
            <a:ext cx="2275245" cy="1280160"/>
          </a:xfrm>
          <a:prstGeom prst="rect">
            <a:avLst/>
          </a:prstGeom>
        </p:spPr>
      </p:pic>
    </p:spTree>
    <p:extLst>
      <p:ext uri="{BB962C8B-B14F-4D97-AF65-F5344CB8AC3E}">
        <p14:creationId xmlns:p14="http://schemas.microsoft.com/office/powerpoint/2010/main" val="371998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Things To Consider</a:t>
            </a:r>
            <a:endParaRPr lang="en-US" sz="4400" dirty="0"/>
          </a:p>
        </p:txBody>
      </p:sp>
      <p:sp>
        <p:nvSpPr>
          <p:cNvPr id="5" name="Content Placeholder 4"/>
          <p:cNvSpPr>
            <a:spLocks noGrp="1"/>
          </p:cNvSpPr>
          <p:nvPr>
            <p:ph sz="quarter" idx="1"/>
          </p:nvPr>
        </p:nvSpPr>
        <p:spPr/>
        <p:txBody>
          <a:bodyPr>
            <a:normAutofit/>
          </a:bodyPr>
          <a:lstStyle/>
          <a:p>
            <a:endParaRPr lang="en-US" dirty="0" smtClean="0"/>
          </a:p>
          <a:p>
            <a:pPr marL="0" indent="0">
              <a:buClrTx/>
              <a:buNone/>
            </a:pPr>
            <a:r>
              <a:rPr lang="en-US" sz="2800" dirty="0" smtClean="0">
                <a:latin typeface="Arial" pitchFamily="34" charset="0"/>
                <a:cs typeface="Arial" pitchFamily="34" charset="0"/>
              </a:rPr>
              <a:t>Our programs </a:t>
            </a:r>
            <a:r>
              <a:rPr lang="en-US" sz="2800" dirty="0" smtClean="0">
                <a:latin typeface="Arial" pitchFamily="34" charset="0"/>
                <a:cs typeface="Arial" pitchFamily="34" charset="0"/>
              </a:rPr>
              <a:t>need </a:t>
            </a:r>
            <a:r>
              <a:rPr lang="en-US" sz="2800" dirty="0" smtClean="0">
                <a:latin typeface="Arial" pitchFamily="34" charset="0"/>
                <a:cs typeface="Arial" pitchFamily="34" charset="0"/>
              </a:rPr>
              <a:t>fine-tuning.</a:t>
            </a:r>
          </a:p>
          <a:p>
            <a:pPr lvl="1">
              <a:buClrTx/>
            </a:pPr>
            <a:r>
              <a:rPr lang="en-US" dirty="0" smtClean="0">
                <a:latin typeface="Arial" pitchFamily="34" charset="0"/>
                <a:cs typeface="Arial" pitchFamily="34" charset="0"/>
              </a:rPr>
              <a:t>Influence the outliers</a:t>
            </a:r>
          </a:p>
          <a:p>
            <a:pPr marL="320040" lvl="1" indent="0">
              <a:buClrTx/>
              <a:buNone/>
            </a:pPr>
            <a:endParaRPr lang="en-US" dirty="0">
              <a:latin typeface="Arial" pitchFamily="34" charset="0"/>
              <a:cs typeface="Arial" pitchFamily="34" charset="0"/>
            </a:endParaRPr>
          </a:p>
          <a:p>
            <a:pPr marL="0" lvl="1" indent="0">
              <a:spcBef>
                <a:spcPts val="580"/>
              </a:spcBef>
              <a:buClrTx/>
              <a:buNone/>
            </a:pPr>
            <a:r>
              <a:rPr lang="en-US" sz="2800" dirty="0">
                <a:latin typeface="Arial" pitchFamily="34" charset="0"/>
                <a:cs typeface="Arial" pitchFamily="34" charset="0"/>
              </a:rPr>
              <a:t>In my opinion, we have a motivation problem not an information </a:t>
            </a:r>
            <a:r>
              <a:rPr lang="en-US" sz="2800" dirty="0" smtClean="0">
                <a:latin typeface="Arial" pitchFamily="34" charset="0"/>
                <a:cs typeface="Arial" pitchFamily="34" charset="0"/>
              </a:rPr>
              <a:t>problem.</a:t>
            </a:r>
            <a:endParaRPr lang="en-US" sz="2800" dirty="0">
              <a:latin typeface="Arial" pitchFamily="34" charset="0"/>
              <a:cs typeface="Arial" pitchFamily="34" charset="0"/>
            </a:endParaRPr>
          </a:p>
          <a:p>
            <a:pPr marL="0" indent="0">
              <a:buClrTx/>
              <a:buNone/>
            </a:pPr>
            <a:endParaRPr lang="en-US" sz="2800" dirty="0" smtClean="0">
              <a:latin typeface="Arial" pitchFamily="34" charset="0"/>
              <a:cs typeface="Arial" pitchFamily="34" charset="0"/>
            </a:endParaRPr>
          </a:p>
          <a:p>
            <a:pPr marL="0" lvl="1" indent="0">
              <a:spcBef>
                <a:spcPts val="580"/>
              </a:spcBef>
              <a:buClrTx/>
              <a:buNone/>
            </a:pPr>
            <a:r>
              <a:rPr lang="en-US" sz="2800" dirty="0" smtClean="0">
                <a:latin typeface="Arial" pitchFamily="34" charset="0"/>
                <a:cs typeface="Arial" pitchFamily="34" charset="0"/>
              </a:rPr>
              <a:t>Limited resources, uncertain future: What to do?</a:t>
            </a:r>
            <a:endParaRPr lang="en-US" sz="2800" dirty="0">
              <a:latin typeface="Arial" pitchFamily="34" charset="0"/>
              <a:cs typeface="Arial" pitchFamily="34" charset="0"/>
            </a:endParaRPr>
          </a:p>
          <a:p>
            <a:pPr>
              <a:buClrTx/>
            </a:pPr>
            <a:endParaRPr lang="en-US" dirty="0" smtClean="0">
              <a:latin typeface="Arial" pitchFamily="34" charset="0"/>
              <a:cs typeface="Arial" pitchFamily="34" charset="0"/>
            </a:endParaRPr>
          </a:p>
          <a:p>
            <a:pPr marL="274320" lvl="1" indent="0">
              <a:buClrTx/>
              <a:buNone/>
            </a:pPr>
            <a:endParaRPr lang="en-US" dirty="0">
              <a:latin typeface="Arial" pitchFamily="34" charset="0"/>
              <a:cs typeface="Arial" pitchFamily="34" charset="0"/>
            </a:endParaRPr>
          </a:p>
          <a:p>
            <a:pPr marL="274320" lvl="1" indent="0">
              <a:buClrTx/>
              <a:buNone/>
            </a:pPr>
            <a:endParaRPr lang="en-US" sz="2400" dirty="0" smtClean="0">
              <a:latin typeface="Arial" pitchFamily="34" charset="0"/>
              <a:cs typeface="Arial" pitchFamily="34" charset="0"/>
            </a:endParaRPr>
          </a:p>
          <a:p>
            <a:pPr marL="274320" lvl="1" indent="0">
              <a:buClrTx/>
              <a:buNone/>
            </a:pPr>
            <a:endParaRPr lang="en-US" sz="2400" dirty="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282768"/>
            <a:ext cx="2275245" cy="1280160"/>
          </a:xfrm>
          <a:prstGeom prst="rect">
            <a:avLst/>
          </a:prstGeom>
        </p:spPr>
      </p:pic>
    </p:spTree>
    <p:extLst>
      <p:ext uri="{BB962C8B-B14F-4D97-AF65-F5344CB8AC3E}">
        <p14:creationId xmlns:p14="http://schemas.microsoft.com/office/powerpoint/2010/main" val="48568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Strategic Plan</a:t>
            </a:r>
            <a:endParaRPr lang="en-US" sz="4400" dirty="0"/>
          </a:p>
        </p:txBody>
      </p:sp>
      <p:sp>
        <p:nvSpPr>
          <p:cNvPr id="5" name="Content Placeholder 4"/>
          <p:cNvSpPr>
            <a:spLocks noGrp="1"/>
          </p:cNvSpPr>
          <p:nvPr>
            <p:ph sz="quarter" idx="1"/>
          </p:nvPr>
        </p:nvSpPr>
        <p:spPr/>
        <p:txBody>
          <a:bodyPr/>
          <a:lstStyle/>
          <a:p>
            <a:endParaRPr lang="en-US" dirty="0" smtClean="0"/>
          </a:p>
          <a:p>
            <a:pPr marL="0" indent="0">
              <a:buClrTx/>
              <a:buNone/>
            </a:pPr>
            <a:r>
              <a:rPr lang="en-US" sz="2800" dirty="0" smtClean="0">
                <a:latin typeface="Arial" pitchFamily="34" charset="0"/>
                <a:cs typeface="Arial" pitchFamily="34" charset="0"/>
              </a:rPr>
              <a:t>UHEAA’s Strategic Plan is…</a:t>
            </a:r>
          </a:p>
          <a:p>
            <a:pPr marL="788670" lvl="1" indent="-514350">
              <a:buClrTx/>
              <a:buAutoNum type="arabicPeriod"/>
            </a:pPr>
            <a:r>
              <a:rPr lang="en-US" dirty="0" smtClean="0">
                <a:latin typeface="Arial" pitchFamily="34" charset="0"/>
                <a:cs typeface="Arial" pitchFamily="34" charset="0"/>
              </a:rPr>
              <a:t>Manage Legacy FFELP Portfolios</a:t>
            </a:r>
          </a:p>
          <a:p>
            <a:pPr marL="788670" lvl="1" indent="-514350">
              <a:buClrTx/>
              <a:buAutoNum type="arabicPeriod"/>
            </a:pPr>
            <a:r>
              <a:rPr lang="en-US" dirty="0" smtClean="0">
                <a:latin typeface="Arial" pitchFamily="34" charset="0"/>
                <a:cs typeface="Arial" pitchFamily="34" charset="0"/>
              </a:rPr>
              <a:t>Build Federal Direct Servicing Portfolio</a:t>
            </a:r>
          </a:p>
          <a:p>
            <a:pPr marL="788670" lvl="1" indent="-514350">
              <a:buClrTx/>
              <a:buAutoNum type="arabicPeriod"/>
            </a:pPr>
            <a:r>
              <a:rPr lang="en-US" sz="2400" dirty="0" smtClean="0">
                <a:latin typeface="Arial" pitchFamily="34" charset="0"/>
                <a:cs typeface="Arial" pitchFamily="34" charset="0"/>
              </a:rPr>
              <a:t>Sustain &amp; Grow Community Outreach</a:t>
            </a:r>
          </a:p>
          <a:p>
            <a:pPr marL="788670" lvl="1" indent="-514350">
              <a:buClrTx/>
              <a:buAutoNum type="arabicPeriod"/>
            </a:pPr>
            <a:r>
              <a:rPr lang="en-US" sz="2400" dirty="0" smtClean="0">
                <a:latin typeface="Arial" pitchFamily="34" charset="0"/>
                <a:cs typeface="Arial" pitchFamily="34" charset="0"/>
              </a:rPr>
              <a:t>Help Students </a:t>
            </a:r>
            <a:r>
              <a:rPr lang="en-US" dirty="0">
                <a:latin typeface="Arial" pitchFamily="34" charset="0"/>
                <a:cs typeface="Arial" pitchFamily="34" charset="0"/>
              </a:rPr>
              <a:t>P</a:t>
            </a:r>
            <a:r>
              <a:rPr lang="en-US" sz="2400" dirty="0" smtClean="0">
                <a:latin typeface="Arial" pitchFamily="34" charset="0"/>
                <a:cs typeface="Arial" pitchFamily="34" charset="0"/>
              </a:rPr>
              <a:t>ay for College – UHEAA Grants</a:t>
            </a:r>
          </a:p>
          <a:p>
            <a:pPr marL="274320" lvl="1" indent="0">
              <a:buClrTx/>
              <a:buNone/>
            </a:pPr>
            <a:endParaRPr lang="en-US" dirty="0">
              <a:latin typeface="Arial" pitchFamily="34" charset="0"/>
              <a:cs typeface="Arial" pitchFamily="34" charset="0"/>
            </a:endParaRPr>
          </a:p>
          <a:p>
            <a:pPr marL="274320" lvl="1" indent="0">
              <a:buClrTx/>
              <a:buNone/>
            </a:pPr>
            <a:endParaRPr lang="en-US" sz="2400" dirty="0" smtClean="0">
              <a:latin typeface="Arial" pitchFamily="34" charset="0"/>
              <a:cs typeface="Arial" pitchFamily="34" charset="0"/>
            </a:endParaRPr>
          </a:p>
          <a:p>
            <a:pPr marL="274320" lvl="1" indent="0">
              <a:buClrTx/>
              <a:buNone/>
            </a:pPr>
            <a:endParaRPr lang="en-US" sz="2400" dirty="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044774"/>
            <a:ext cx="2275245" cy="1280160"/>
          </a:xfrm>
          <a:prstGeom prst="rect">
            <a:avLst/>
          </a:prstGeom>
        </p:spPr>
      </p:pic>
    </p:spTree>
    <p:extLst>
      <p:ext uri="{BB962C8B-B14F-4D97-AF65-F5344CB8AC3E}">
        <p14:creationId xmlns:p14="http://schemas.microsoft.com/office/powerpoint/2010/main" val="4208178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Strategic Plan</a:t>
            </a:r>
            <a:endParaRPr lang="en-US" sz="4400" dirty="0"/>
          </a:p>
        </p:txBody>
      </p:sp>
      <p:sp>
        <p:nvSpPr>
          <p:cNvPr id="5" name="Content Placeholder 4"/>
          <p:cNvSpPr>
            <a:spLocks noGrp="1"/>
          </p:cNvSpPr>
          <p:nvPr>
            <p:ph sz="quarter" idx="1"/>
          </p:nvPr>
        </p:nvSpPr>
        <p:spPr/>
        <p:txBody>
          <a:bodyPr/>
          <a:lstStyle/>
          <a:p>
            <a:endParaRPr lang="en-US" dirty="0" smtClean="0"/>
          </a:p>
          <a:p>
            <a:pPr marL="0" indent="0">
              <a:buClrTx/>
              <a:buNone/>
            </a:pPr>
            <a:r>
              <a:rPr lang="en-US" sz="2800" dirty="0" smtClean="0">
                <a:latin typeface="Arial" pitchFamily="34" charset="0"/>
                <a:cs typeface="Arial" pitchFamily="34" charset="0"/>
              </a:rPr>
              <a:t>UHEAA’s Strategic Plan is…</a:t>
            </a:r>
          </a:p>
          <a:p>
            <a:pPr marL="788670" lvl="1" indent="-514350">
              <a:buClrTx/>
              <a:buAutoNum type="arabicPeriod"/>
            </a:pPr>
            <a:r>
              <a:rPr lang="en-US" dirty="0" smtClean="0">
                <a:latin typeface="Arial" pitchFamily="34" charset="0"/>
                <a:cs typeface="Arial" pitchFamily="34" charset="0"/>
              </a:rPr>
              <a:t>Manage Legacy FFELP Portfolios</a:t>
            </a:r>
          </a:p>
          <a:p>
            <a:pPr marL="788670" lvl="1" indent="-514350">
              <a:buClrTx/>
              <a:buAutoNum type="arabicPeriod"/>
            </a:pPr>
            <a:r>
              <a:rPr lang="en-US" dirty="0" smtClean="0">
                <a:latin typeface="Arial" pitchFamily="34" charset="0"/>
                <a:cs typeface="Arial" pitchFamily="34" charset="0"/>
              </a:rPr>
              <a:t>Build Federal Direct Servicing Portfolio</a:t>
            </a:r>
          </a:p>
          <a:p>
            <a:pPr marL="788670" lvl="1" indent="-514350">
              <a:buClrTx/>
              <a:buAutoNum type="arabicPeriod"/>
            </a:pPr>
            <a:r>
              <a:rPr lang="en-US" sz="2400" dirty="0" smtClean="0">
                <a:latin typeface="Arial" pitchFamily="34" charset="0"/>
                <a:cs typeface="Arial" pitchFamily="34" charset="0"/>
              </a:rPr>
              <a:t>Sustain &amp; Grow Community Outreach</a:t>
            </a:r>
          </a:p>
          <a:p>
            <a:pPr marL="788670" lvl="1" indent="-514350">
              <a:buClrTx/>
              <a:buAutoNum type="arabicPeriod"/>
            </a:pPr>
            <a:r>
              <a:rPr lang="en-US" sz="2400" dirty="0" smtClean="0">
                <a:latin typeface="Arial" pitchFamily="34" charset="0"/>
                <a:cs typeface="Arial" pitchFamily="34" charset="0"/>
              </a:rPr>
              <a:t>Help Students </a:t>
            </a:r>
            <a:r>
              <a:rPr lang="en-US" dirty="0">
                <a:latin typeface="Arial" pitchFamily="34" charset="0"/>
                <a:cs typeface="Arial" pitchFamily="34" charset="0"/>
              </a:rPr>
              <a:t>P</a:t>
            </a:r>
            <a:r>
              <a:rPr lang="en-US" sz="2400" dirty="0" smtClean="0">
                <a:latin typeface="Arial" pitchFamily="34" charset="0"/>
                <a:cs typeface="Arial" pitchFamily="34" charset="0"/>
              </a:rPr>
              <a:t>ay for College – UHEAA Grants</a:t>
            </a:r>
          </a:p>
          <a:p>
            <a:pPr marL="274320" lvl="1" indent="0">
              <a:buClrTx/>
              <a:buNone/>
            </a:pPr>
            <a:endParaRPr lang="en-US" dirty="0">
              <a:latin typeface="Arial" pitchFamily="34" charset="0"/>
              <a:cs typeface="Arial" pitchFamily="34" charset="0"/>
            </a:endParaRPr>
          </a:p>
          <a:p>
            <a:pPr marL="274320" lvl="1" indent="0">
              <a:buClrTx/>
              <a:buNone/>
            </a:pPr>
            <a:r>
              <a:rPr lang="en-US" dirty="0">
                <a:latin typeface="Arial" pitchFamily="34" charset="0"/>
                <a:cs typeface="Arial" pitchFamily="34" charset="0"/>
              </a:rPr>
              <a:t>How we pay for this…</a:t>
            </a:r>
          </a:p>
          <a:p>
            <a:pPr marL="274320" lvl="1" indent="0">
              <a:buClrTx/>
              <a:buNone/>
            </a:pPr>
            <a:endParaRPr lang="en-US" sz="2400" dirty="0">
              <a:latin typeface="Arial" pitchFamily="34" charset="0"/>
              <a:cs typeface="Arial" pitchFamily="34" charset="0"/>
            </a:endParaRPr>
          </a:p>
        </p:txBody>
      </p:sp>
      <p:pic>
        <p:nvPicPr>
          <p:cNvPr id="6" name="Picture 5" descr="uheaa_logo.jpg"/>
          <p:cNvPicPr>
            <a:picLocks noChangeAspect="1"/>
          </p:cNvPicPr>
          <p:nvPr/>
        </p:nvPicPr>
        <p:blipFill>
          <a:blip r:embed="rId3"/>
          <a:stretch>
            <a:fillRect/>
          </a:stretch>
        </p:blipFill>
        <p:spPr>
          <a:xfrm>
            <a:off x="6411555" y="5044774"/>
            <a:ext cx="2275245" cy="1280160"/>
          </a:xfrm>
          <a:prstGeom prst="rect">
            <a:avLst/>
          </a:prstGeom>
        </p:spPr>
      </p:pic>
    </p:spTree>
    <p:extLst>
      <p:ext uri="{BB962C8B-B14F-4D97-AF65-F5344CB8AC3E}">
        <p14:creationId xmlns:p14="http://schemas.microsoft.com/office/powerpoint/2010/main" val="133091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2046</TotalTime>
  <Words>1293</Words>
  <Application>Microsoft Office PowerPoint</Application>
  <PresentationFormat>On-screen Show (4:3)</PresentationFormat>
  <Paragraphs>352</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UHEAA’s Community Outreach</vt:lpstr>
      <vt:lpstr>Our Mission</vt:lpstr>
      <vt:lpstr>Our Agency</vt:lpstr>
      <vt:lpstr>Our Agency</vt:lpstr>
      <vt:lpstr>Things We Share</vt:lpstr>
      <vt:lpstr>Things To Consider</vt:lpstr>
      <vt:lpstr>Things To Consider</vt:lpstr>
      <vt:lpstr>Strategic Plan</vt:lpstr>
      <vt:lpstr>Strategic Plan</vt:lpstr>
      <vt:lpstr>Strategic Plan</vt:lpstr>
      <vt:lpstr>Strategic Plan</vt:lpstr>
      <vt:lpstr>Strategic Plan</vt:lpstr>
      <vt:lpstr>PowerPoint Presentation</vt:lpstr>
      <vt:lpstr>PowerPoint Presentation</vt:lpstr>
      <vt:lpstr>he </vt:lpstr>
      <vt:lpstr>PowerPoint Presentation</vt:lpstr>
      <vt:lpstr>PowerPoint Presentation</vt:lpstr>
      <vt:lpstr>PowerPoint Presentation</vt:lpstr>
      <vt:lpstr>Debtor Psychology</vt:lpstr>
      <vt:lpstr>Debtor Psychology</vt:lpstr>
      <vt:lpstr>Debtor Psychology</vt:lpstr>
      <vt:lpstr>Debtor Psychology</vt:lpstr>
      <vt:lpstr>Debtor Psychology</vt:lpstr>
      <vt:lpstr>Debtor Psychology</vt:lpstr>
      <vt:lpstr>Debtor Psychology</vt:lpstr>
      <vt:lpstr>Our Recommendations</vt:lpstr>
      <vt:lpstr>Our Recommendations</vt:lpstr>
      <vt:lpstr>Our Recommendations</vt:lpstr>
      <vt:lpstr>Our Recommendations</vt:lpstr>
      <vt:lpstr>Our Recommendations</vt:lpstr>
      <vt:lpstr>Conclusions &amp; Questions</vt:lpstr>
      <vt:lpstr>Contact</vt:lpstr>
    </vt:vector>
  </TitlesOfParts>
  <Company>Uheaa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Lee</dc:creator>
  <cp:lastModifiedBy>Michael J Nemelka II</cp:lastModifiedBy>
  <cp:revision>298</cp:revision>
  <cp:lastPrinted>2012-09-04T18:05:15Z</cp:lastPrinted>
  <dcterms:created xsi:type="dcterms:W3CDTF">2012-05-16T15:21:27Z</dcterms:created>
  <dcterms:modified xsi:type="dcterms:W3CDTF">2012-10-17T14:50:44Z</dcterms:modified>
</cp:coreProperties>
</file>