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62" r:id="rId2"/>
    <p:sldId id="260" r:id="rId3"/>
    <p:sldId id="312" r:id="rId4"/>
    <p:sldId id="296" r:id="rId5"/>
    <p:sldId id="297" r:id="rId6"/>
    <p:sldId id="298" r:id="rId7"/>
    <p:sldId id="299" r:id="rId8"/>
    <p:sldId id="313" r:id="rId9"/>
    <p:sldId id="311" r:id="rId10"/>
    <p:sldId id="304" r:id="rId11"/>
    <p:sldId id="305" r:id="rId12"/>
    <p:sldId id="314" r:id="rId13"/>
    <p:sldId id="306" r:id="rId14"/>
    <p:sldId id="319" r:id="rId15"/>
    <p:sldId id="318" r:id="rId16"/>
    <p:sldId id="308" r:id="rId17"/>
    <p:sldId id="323" r:id="rId18"/>
    <p:sldId id="310" r:id="rId19"/>
    <p:sldId id="325" r:id="rId20"/>
    <p:sldId id="326" r:id="rId21"/>
    <p:sldId id="272" r:id="rId22"/>
    <p:sldId id="327" r:id="rId23"/>
    <p:sldId id="324" r:id="rId24"/>
    <p:sldId id="315" r:id="rId25"/>
    <p:sldId id="268" r:id="rId26"/>
    <p:sldId id="277" r:id="rId27"/>
    <p:sldId id="278" r:id="rId28"/>
    <p:sldId id="316" r:id="rId29"/>
    <p:sldId id="275" r:id="rId30"/>
    <p:sldId id="276" r:id="rId31"/>
    <p:sldId id="317" r:id="rId32"/>
    <p:sldId id="280" r:id="rId33"/>
    <p:sldId id="281" r:id="rId34"/>
    <p:sldId id="328" r:id="rId35"/>
    <p:sldId id="329" r:id="rId36"/>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C94E"/>
    <a:srgbClr val="96BC5A"/>
    <a:srgbClr val="90B957"/>
    <a:srgbClr val="94C055"/>
    <a:srgbClr val="8FC854"/>
    <a:srgbClr val="80B24C"/>
    <a:srgbClr val="8FBD56"/>
    <a:srgbClr val="91C75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723" autoAdjust="0"/>
  </p:normalViewPr>
  <p:slideViewPr>
    <p:cSldViewPr snapToObjects="1">
      <p:cViewPr>
        <p:scale>
          <a:sx n="80" d="100"/>
          <a:sy n="80" d="100"/>
        </p:scale>
        <p:origin x="-204"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9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6DD5726-1384-4DD2-9937-BF17D28949D1}" type="datetimeFigureOut">
              <a:rPr lang="en-US"/>
              <a:pPr>
                <a:defRPr/>
              </a:pPr>
              <a:t>10/15/2012</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608DC63-B190-4892-8271-0C5374191FE2}" type="slidenum">
              <a:rPr lang="en-US"/>
              <a:pPr>
                <a:defRPr/>
              </a:pPr>
              <a:t>‹#›</a:t>
            </a:fld>
            <a:endParaRPr lang="en-US" dirty="0"/>
          </a:p>
        </p:txBody>
      </p:sp>
    </p:spTree>
    <p:extLst>
      <p:ext uri="{BB962C8B-B14F-4D97-AF65-F5344CB8AC3E}">
        <p14:creationId xmlns:p14="http://schemas.microsoft.com/office/powerpoint/2010/main" xmlns="" val="3970561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dirty="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77DF438-AF93-466B-86A4-17FB4B1AA79C}" type="slidenum">
              <a:rPr/>
              <a:pPr>
                <a:defRPr/>
              </a:pPr>
              <a:t>‹#›</a:t>
            </a:fld>
            <a:endParaRPr lang="en-US" dirty="0"/>
          </a:p>
        </p:txBody>
      </p:sp>
    </p:spTree>
    <p:extLst>
      <p:ext uri="{BB962C8B-B14F-4D97-AF65-F5344CB8AC3E}">
        <p14:creationId xmlns:p14="http://schemas.microsoft.com/office/powerpoint/2010/main" xmlns="" val="415731320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Web = FOTW and FAA Access</a:t>
            </a:r>
          </a:p>
          <a:p>
            <a:r>
              <a:rPr lang="en-US" smtClean="0"/>
              <a:t>EZ Web = simplified path (based on state of legal residence and eligibility for AZ, student able to skip questions that aren’t required for EFC calculation)</a:t>
            </a:r>
          </a:p>
          <a:p>
            <a:r>
              <a:rPr lang="en-US" smtClean="0"/>
              <a:t>Point out decrease in paper (about 30%) and EDE (nearly 50%).  Decrease in EZ Web likely results from AZ threshold change from 31,000 in 11/12 to 23,000 in 12/13</a:t>
            </a:r>
          </a:p>
          <a:p>
            <a:r>
              <a:rPr lang="en-US" smtClean="0"/>
              <a:t>Overall, we’re about equal between the two year.  ACSI score is also stable – fluctuates between 88 and 90, which is defined as outstanding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SNAP change was made based on guidance from the Office of Postsecondary Education</a:t>
            </a:r>
          </a:p>
          <a:p>
            <a:r>
              <a:rPr lang="en-US" smtClean="0"/>
              <a:t>HS – currently only required from those with grade level 0 or 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9800E0-612C-4393-861A-166425122C80}" type="slidenum">
              <a:rPr lang="en-US" smtClean="0">
                <a:cs typeface="Arial" charset="0"/>
              </a:rPr>
              <a:pPr fontAlgn="base">
                <a:spcBef>
                  <a:spcPct val="0"/>
                </a:spcBef>
                <a:spcAft>
                  <a:spcPct val="0"/>
                </a:spcAft>
              </a:pPr>
              <a:t>26</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20 selected for first cohort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Disclosure issue still on table – FAFSA Completion data – not full ISIR</a:t>
            </a:r>
          </a:p>
          <a:p>
            <a:pPr>
              <a:spcBef>
                <a:spcPct val="0"/>
              </a:spcBef>
            </a:pPr>
            <a:r>
              <a:rPr lang="en-US" smtClean="0"/>
              <a:t>Need data sharing agreement, etc.</a:t>
            </a:r>
          </a:p>
          <a:p>
            <a:pPr>
              <a:spcBef>
                <a:spcPct val="0"/>
              </a:spcBef>
            </a:pPr>
            <a:endParaRPr lang="en-US" smtClean="0"/>
          </a:p>
          <a:p>
            <a:pPr>
              <a:spcBef>
                <a:spcPct val="0"/>
              </a:spcBef>
            </a:pPr>
            <a:r>
              <a:rPr lang="en-US" smtClean="0"/>
              <a:t>Long term solution – possibly states.</a:t>
            </a:r>
          </a:p>
          <a:p>
            <a:pPr>
              <a:spcBef>
                <a:spcPct val="0"/>
              </a:spcBef>
            </a:pPr>
            <a:r>
              <a:rPr lang="en-US" smtClean="0"/>
              <a:t>Short term solution – allow ED grantees with relationship to district to share data</a:t>
            </a:r>
          </a:p>
          <a:p>
            <a:pPr marL="742950" lvl="1" indent="-285750"/>
            <a:r>
              <a:rPr lang="en-US" smtClean="0"/>
              <a:t>New sites were randomly selected and consist of 80 school districts with multiple high schools and 12 districts with a single high school</a:t>
            </a:r>
          </a:p>
          <a:p>
            <a:pPr marL="742950" lvl="1" indent="-285750"/>
            <a:r>
              <a:rPr lang="en-US" smtClean="0"/>
              <a:t>To evaluate the effectiveness of local level counseling, districts with multiple high schools will have a staggered roll out</a:t>
            </a:r>
          </a:p>
          <a:p>
            <a:pPr marL="742950" lvl="1" indent="-285750"/>
            <a:r>
              <a:rPr lang="en-US" smtClean="0"/>
              <a:t>The districts will establish an experimental group and a control group by giving half of participating schools access to the FAFSA data in year one of the project, then adding the remaining half of schools the following year</a:t>
            </a:r>
          </a:p>
          <a:p>
            <a:pPr marL="742950" lvl="1" indent="-285750"/>
            <a:r>
              <a:rPr lang="en-US" smtClean="0"/>
              <a:t>The Department’s Institute of Education Statistics will publish a report that summarizes the findings of the 80 multi-high school districts</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37DA3E-6CF7-4069-BAA4-6F35EC90487D}" type="slidenum">
              <a:rPr lang="en-US" smtClean="0">
                <a:cs typeface="Arial" charset="0"/>
              </a:rPr>
              <a:pPr fontAlgn="base">
                <a:spcBef>
                  <a:spcPct val="0"/>
                </a:spcBef>
                <a:spcAft>
                  <a:spcPct val="0"/>
                </a:spcAft>
              </a:pPr>
              <a:t>30</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Aggregate level data by HS, compared to FAFSA Completion Project, which allows districts to get student-level data.  Participants in Pilot are being asked to use this tool to build baseline, but anyone can use this tool</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ECC68F-A8C7-4CCD-ACF2-9DC1A424494E}" type="slidenum">
              <a:rPr lang="en-US" smtClean="0">
                <a:cs typeface="Arial" charset="0"/>
              </a:rPr>
              <a:pPr fontAlgn="base">
                <a:spcBef>
                  <a:spcPct val="0"/>
                </a:spcBef>
                <a:spcAft>
                  <a:spcPct val="0"/>
                </a:spcAft>
              </a:pPr>
              <a:t>32</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FOTW only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FOTW only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Case sensitivity, confirmation page – based on calls received at FSAIC</a:t>
            </a:r>
          </a:p>
          <a:p>
            <a:r>
              <a:rPr lang="en-US" smtClean="0"/>
              <a:t>E-mail – to allow for improved communication with applicants</a:t>
            </a:r>
          </a:p>
          <a:p>
            <a:r>
              <a:rPr lang="en-US" smtClean="0"/>
              <a:t>Browse Help/Contact Us – to make it easier for users to find the help they need in one place</a:t>
            </a:r>
          </a:p>
          <a:p>
            <a:r>
              <a:rPr lang="en-US" smtClean="0"/>
              <a:t>discuss additional changes coming up for help page (section for IRS DRT topics at start-up, and redesign in April)</a:t>
            </a:r>
          </a:p>
          <a:p>
            <a:r>
              <a:rPr lang="en-US" smtClean="0"/>
              <a:t>Mention IFAP announcements for mid-cycle enhancements – explain that Summary of Changes to the Application Processing System Guide (to be posted within the next month) explains FOTW enhancements for start-up.  Electronic announcements will be posted prior to midcycle enhancements, which typically occur in April, July, and September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Both buttons link to the same place (Login page), but we believe the two buttons are less confusing than the one “Start Here” button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Studentaid.ed.gov, college.gov, federalstudentaid.ed.gov, ombudsman.ed.gov</a:t>
            </a:r>
          </a:p>
          <a:p>
            <a:r>
              <a:rPr lang="en-US" smtClean="0"/>
              <a:t>New videos in the works.  Current videos are “Overview of the Financial Aid Process” and “FAFSA Overview”</a:t>
            </a:r>
          </a:p>
          <a:p>
            <a:r>
              <a:rPr lang="en-US" smtClean="0"/>
              <a:t>Replaces link to PSA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Mention OS issues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Unsupported browser message used to display here and caused confusion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Wording of recently filed question clearer</a:t>
            </a:r>
          </a:p>
          <a:p>
            <a:r>
              <a:rPr lang="en-US" smtClean="0"/>
              <a:t>Radio buttons instead of checkboxes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1" descr="FSA-4C copy.png"/>
          <p:cNvPicPr>
            <a:picLocks noChangeAspect="1"/>
          </p:cNvPicPr>
          <p:nvPr userDrawn="1"/>
        </p:nvPicPr>
        <p:blipFill>
          <a:blip r:embed="rId2"/>
          <a:srcRect/>
          <a:stretch>
            <a:fillRect/>
          </a:stretch>
        </p:blipFill>
        <p:spPr bwMode="auto">
          <a:xfrm>
            <a:off x="490538" y="5845175"/>
            <a:ext cx="5827712" cy="547688"/>
          </a:xfrm>
          <a:prstGeom prst="rect">
            <a:avLst/>
          </a:prstGeom>
          <a:noFill/>
          <a:ln w="9525">
            <a:noFill/>
            <a:miter lim="800000"/>
            <a:headEnd/>
            <a:tailEnd/>
          </a:ln>
        </p:spPr>
      </p:pic>
      <p:sp>
        <p:nvSpPr>
          <p:cNvPr id="6" name="Rectangle 1"/>
          <p:cNvSpPr>
            <a:spLocks/>
          </p:cNvSpPr>
          <p:nvPr userDrawn="1"/>
        </p:nvSpPr>
        <p:spPr bwMode="auto">
          <a:xfrm>
            <a:off x="0" y="0"/>
            <a:ext cx="9147175" cy="5486400"/>
          </a:xfrm>
          <a:prstGeom prst="rect">
            <a:avLst/>
          </a:prstGeom>
          <a:solidFill>
            <a:srgbClr val="95C94E"/>
          </a:solidFill>
          <a:ln>
            <a:noFill/>
          </a:ln>
        </p:spPr>
        <p:txBody>
          <a:bodyPr lIns="0" tIns="0" rIns="0" bIns="0"/>
          <a:lstStyle/>
          <a:p>
            <a:pPr fontAlgn="auto">
              <a:spcBef>
                <a:spcPts val="0"/>
              </a:spcBef>
              <a:spcAft>
                <a:spcPts val="0"/>
              </a:spcAft>
              <a:defRPr/>
            </a:pPr>
            <a:endParaRPr lang="en-US" dirty="0">
              <a:solidFill>
                <a:prstClr val="black"/>
              </a:solidFill>
              <a:latin typeface="Calibri"/>
              <a:cs typeface="+mn-cs"/>
            </a:endParaRPr>
          </a:p>
        </p:txBody>
      </p:sp>
      <p:sp>
        <p:nvSpPr>
          <p:cNvPr id="7" name="Subtitle 2"/>
          <p:cNvSpPr>
            <a:spLocks noGrp="1"/>
          </p:cNvSpPr>
          <p:nvPr>
            <p:ph type="subTitle" idx="1"/>
          </p:nvPr>
        </p:nvSpPr>
        <p:spPr>
          <a:xfrm>
            <a:off x="410190" y="2667000"/>
            <a:ext cx="8425545" cy="704850"/>
          </a:xfrm>
          <a:prstGeom prst="rect">
            <a:avLst/>
          </a:prstGeom>
        </p:spPr>
        <p:txBody>
          <a:bodyPr vert="horz"/>
          <a:lstStyle>
            <a:lvl1pPr marL="0" indent="0" algn="l">
              <a:buNone/>
              <a:defRPr sz="2400" b="0">
                <a:solidFill>
                  <a:schemeClr val="bg1">
                    <a:lumMod val="9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8" name="Content Placeholder 10"/>
          <p:cNvSpPr>
            <a:spLocks noGrp="1"/>
          </p:cNvSpPr>
          <p:nvPr>
            <p:ph sz="quarter" idx="10"/>
          </p:nvPr>
        </p:nvSpPr>
        <p:spPr>
          <a:xfrm>
            <a:off x="1650998" y="4790091"/>
            <a:ext cx="7021286" cy="596677"/>
          </a:xfrm>
          <a:prstGeom prst="rect">
            <a:avLst/>
          </a:prstGeom>
        </p:spPr>
        <p:txBody>
          <a:bodyPr vert="horz"/>
          <a:lstStyle>
            <a:lvl1pPr marL="0" indent="0" algn="r">
              <a:buNone/>
              <a:defRPr sz="2200">
                <a:solidFill>
                  <a:srgbClr val="FFFFFF"/>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
        <p:nvSpPr>
          <p:cNvPr id="13" name="Title 12"/>
          <p:cNvSpPr>
            <a:spLocks noGrp="1"/>
          </p:cNvSpPr>
          <p:nvPr>
            <p:ph type="title"/>
          </p:nvPr>
        </p:nvSpPr>
        <p:spPr>
          <a:xfrm>
            <a:off x="381000" y="2004605"/>
            <a:ext cx="8229600" cy="738595"/>
          </a:xfrm>
          <a:prstGeom prst="rect">
            <a:avLst/>
          </a:prstGeom>
        </p:spPr>
        <p:txBody>
          <a:bodyPr vert="horz"/>
          <a:lstStyle>
            <a:lvl1pPr algn="l">
              <a:defRPr sz="4800">
                <a:solidFill>
                  <a:schemeClr val="bg1">
                    <a:lumMod val="95000"/>
                  </a:schemeClr>
                </a:solidFill>
                <a:latin typeface="Arial"/>
                <a:cs typeface="Arial"/>
              </a:defRPr>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5" name="Picture 1" descr="FSA-4C copy.png"/>
          <p:cNvPicPr>
            <a:picLocks noChangeAspect="1"/>
          </p:cNvPicPr>
          <p:nvPr userDrawn="1"/>
        </p:nvPicPr>
        <p:blipFill>
          <a:blip r:embed="rId2"/>
          <a:srcRect/>
          <a:stretch>
            <a:fillRect/>
          </a:stretch>
        </p:blipFill>
        <p:spPr bwMode="auto">
          <a:xfrm>
            <a:off x="490538" y="671513"/>
            <a:ext cx="5827712" cy="547687"/>
          </a:xfrm>
          <a:prstGeom prst="rect">
            <a:avLst/>
          </a:prstGeom>
          <a:noFill/>
          <a:ln w="9525">
            <a:noFill/>
            <a:miter lim="800000"/>
            <a:headEnd/>
            <a:tailEnd/>
          </a:ln>
        </p:spPr>
      </p:pic>
      <p:sp>
        <p:nvSpPr>
          <p:cNvPr id="6" name="Rectangle 1"/>
          <p:cNvSpPr>
            <a:spLocks/>
          </p:cNvSpPr>
          <p:nvPr userDrawn="1"/>
        </p:nvSpPr>
        <p:spPr bwMode="auto">
          <a:xfrm>
            <a:off x="-14288" y="0"/>
            <a:ext cx="9167813" cy="322263"/>
          </a:xfrm>
          <a:prstGeom prst="rect">
            <a:avLst/>
          </a:prstGeom>
          <a:solidFill>
            <a:srgbClr val="95C94E"/>
          </a:solidFill>
          <a:ln>
            <a:noFill/>
          </a:ln>
        </p:spPr>
        <p:txBody>
          <a:bodyPr lIns="0" tIns="0" rIns="0" bIns="0"/>
          <a:lstStyle/>
          <a:p>
            <a:pPr fontAlgn="auto">
              <a:spcBef>
                <a:spcPts val="0"/>
              </a:spcBef>
              <a:spcAft>
                <a:spcPts val="0"/>
              </a:spcAft>
              <a:defRPr/>
            </a:pPr>
            <a:endParaRPr lang="en-US" dirty="0">
              <a:latin typeface="+mn-lt"/>
              <a:cs typeface="+mn-cs"/>
            </a:endParaRPr>
          </a:p>
        </p:txBody>
      </p:sp>
      <p:sp>
        <p:nvSpPr>
          <p:cNvPr id="8" name="Rectangle 1"/>
          <p:cNvSpPr>
            <a:spLocks/>
          </p:cNvSpPr>
          <p:nvPr userDrawn="1"/>
        </p:nvSpPr>
        <p:spPr bwMode="auto">
          <a:xfrm>
            <a:off x="0" y="6535738"/>
            <a:ext cx="9167813" cy="322262"/>
          </a:xfrm>
          <a:prstGeom prst="rect">
            <a:avLst/>
          </a:prstGeom>
          <a:solidFill>
            <a:srgbClr val="95C94E"/>
          </a:solidFill>
          <a:ln>
            <a:noFill/>
          </a:ln>
        </p:spPr>
        <p:txBody>
          <a:bodyPr lIns="0" tIns="0" rIns="0" bIns="0"/>
          <a:lstStyle/>
          <a:p>
            <a:pPr fontAlgn="auto">
              <a:spcBef>
                <a:spcPts val="0"/>
              </a:spcBef>
              <a:spcAft>
                <a:spcPts val="0"/>
              </a:spcAft>
              <a:defRPr/>
            </a:pPr>
            <a:endParaRPr lang="en-US" dirty="0">
              <a:latin typeface="+mn-lt"/>
              <a:cs typeface="+mn-cs"/>
            </a:endParaRPr>
          </a:p>
        </p:txBody>
      </p:sp>
      <p:sp>
        <p:nvSpPr>
          <p:cNvPr id="7" name="Subtitle 2"/>
          <p:cNvSpPr>
            <a:spLocks noGrp="1"/>
          </p:cNvSpPr>
          <p:nvPr>
            <p:ph type="subTitle" idx="1"/>
          </p:nvPr>
        </p:nvSpPr>
        <p:spPr>
          <a:xfrm>
            <a:off x="410190" y="3481795"/>
            <a:ext cx="8425545" cy="704850"/>
          </a:xfrm>
          <a:prstGeom prst="rect">
            <a:avLst/>
          </a:prstGeom>
        </p:spPr>
        <p:txBody>
          <a:bodyPr vert="horz"/>
          <a:lstStyle>
            <a:lvl1pPr marL="0" indent="0" algn="l">
              <a:buNone/>
              <a:defRPr sz="2400" b="0">
                <a:solidFill>
                  <a:schemeClr val="tx1">
                    <a:lumMod val="65000"/>
                    <a:lumOff val="3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3" name="Title 12"/>
          <p:cNvSpPr>
            <a:spLocks noGrp="1"/>
          </p:cNvSpPr>
          <p:nvPr>
            <p:ph type="title"/>
          </p:nvPr>
        </p:nvSpPr>
        <p:spPr>
          <a:xfrm>
            <a:off x="381000" y="2819400"/>
            <a:ext cx="8229600" cy="738595"/>
          </a:xfrm>
          <a:prstGeom prst="rect">
            <a:avLst/>
          </a:prstGeom>
        </p:spPr>
        <p:txBody>
          <a:bodyPr vert="horz"/>
          <a:lstStyle>
            <a:lvl1pPr algn="l">
              <a:defRPr sz="4800">
                <a:solidFill>
                  <a:schemeClr val="tx1">
                    <a:lumMod val="65000"/>
                    <a:lumOff val="35000"/>
                  </a:schemeClr>
                </a:solidFill>
                <a:latin typeface="Arial"/>
                <a:cs typeface="Arial"/>
              </a:defRPr>
            </a:lvl1pPr>
          </a:lstStyle>
          <a:p>
            <a:r>
              <a:rPr lang="en-US"/>
              <a:t>Click to edit Master title style</a:t>
            </a:r>
          </a:p>
        </p:txBody>
      </p:sp>
      <p:sp>
        <p:nvSpPr>
          <p:cNvPr id="14" name="Content Placeholder 10"/>
          <p:cNvSpPr>
            <a:spLocks noGrp="1"/>
          </p:cNvSpPr>
          <p:nvPr>
            <p:ph sz="quarter" idx="11"/>
          </p:nvPr>
        </p:nvSpPr>
        <p:spPr>
          <a:xfrm>
            <a:off x="410190" y="5727923"/>
            <a:ext cx="7021286" cy="596677"/>
          </a:xfrm>
          <a:prstGeom prst="rect">
            <a:avLst/>
          </a:prstGeom>
        </p:spPr>
        <p:txBody>
          <a:bodyPr vert="horz"/>
          <a:lstStyle>
            <a:lvl1pPr marL="0" indent="0" algn="l">
              <a:buNone/>
              <a:defRPr sz="2200">
                <a:solidFill>
                  <a:srgbClr val="595959"/>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
    <p:spTree>
      <p:nvGrpSpPr>
        <p:cNvPr id="1" name=""/>
        <p:cNvGrpSpPr/>
        <p:nvPr/>
      </p:nvGrpSpPr>
      <p:grpSpPr>
        <a:xfrm>
          <a:off x="0" y="0"/>
          <a:ext cx="0" cy="0"/>
          <a:chOff x="0" y="0"/>
          <a:chExt cx="0" cy="0"/>
        </a:xfrm>
      </p:grpSpPr>
      <p:sp>
        <p:nvSpPr>
          <p:cNvPr id="4" name="Rectangle 1"/>
          <p:cNvSpPr>
            <a:spLocks/>
          </p:cNvSpPr>
          <p:nvPr userDrawn="1"/>
        </p:nvSpPr>
        <p:spPr bwMode="auto">
          <a:xfrm>
            <a:off x="0" y="6329363"/>
            <a:ext cx="4495800" cy="538162"/>
          </a:xfrm>
          <a:prstGeom prst="rect">
            <a:avLst/>
          </a:prstGeom>
          <a:solidFill>
            <a:srgbClr val="95C94E"/>
          </a:solidFill>
          <a:ln>
            <a:noFill/>
          </a:ln>
        </p:spPr>
        <p:txBody>
          <a:bodyPr lIns="0" tIns="0" rIns="0" bIns="0"/>
          <a:lstStyle/>
          <a:p>
            <a:pPr fontAlgn="auto">
              <a:spcBef>
                <a:spcPts val="0"/>
              </a:spcBef>
              <a:spcAft>
                <a:spcPts val="0"/>
              </a:spcAft>
              <a:defRPr/>
            </a:pPr>
            <a:endParaRPr lang="en-US" dirty="0">
              <a:latin typeface="+mn-lt"/>
              <a:cs typeface="+mn-cs"/>
            </a:endParaRPr>
          </a:p>
        </p:txBody>
      </p:sp>
      <p:pic>
        <p:nvPicPr>
          <p:cNvPr id="5" name="Picture 12" descr="FSA-4C copy.png"/>
          <p:cNvPicPr>
            <a:picLocks noChangeAspect="1"/>
          </p:cNvPicPr>
          <p:nvPr userDrawn="1"/>
        </p:nvPicPr>
        <p:blipFill>
          <a:blip r:embed="rId2"/>
          <a:srcRect/>
          <a:stretch>
            <a:fillRect/>
          </a:stretch>
        </p:blipFill>
        <p:spPr bwMode="auto">
          <a:xfrm>
            <a:off x="4687888" y="6334125"/>
            <a:ext cx="4287837" cy="403225"/>
          </a:xfrm>
          <a:prstGeom prst="rect">
            <a:avLst/>
          </a:prstGeom>
          <a:noFill/>
          <a:ln w="9525">
            <a:noFill/>
            <a:miter lim="800000"/>
            <a:headEnd/>
            <a:tailEnd/>
          </a:ln>
        </p:spPr>
      </p:pic>
      <p:sp>
        <p:nvSpPr>
          <p:cNvPr id="6" name="Rectangle 1"/>
          <p:cNvSpPr>
            <a:spLocks/>
          </p:cNvSpPr>
          <p:nvPr userDrawn="1"/>
        </p:nvSpPr>
        <p:spPr bwMode="auto">
          <a:xfrm>
            <a:off x="-14288" y="0"/>
            <a:ext cx="9167813" cy="322263"/>
          </a:xfrm>
          <a:prstGeom prst="rect">
            <a:avLst/>
          </a:prstGeom>
          <a:solidFill>
            <a:srgbClr val="95C94E"/>
          </a:solidFill>
          <a:ln>
            <a:noFill/>
          </a:ln>
        </p:spPr>
        <p:txBody>
          <a:bodyPr lIns="0" tIns="0" rIns="0" bIns="0"/>
          <a:lstStyle/>
          <a:p>
            <a:pPr fontAlgn="auto">
              <a:spcBef>
                <a:spcPts val="0"/>
              </a:spcBef>
              <a:spcAft>
                <a:spcPts val="0"/>
              </a:spcAft>
              <a:defRPr/>
            </a:pPr>
            <a:endParaRPr lang="en-US" dirty="0">
              <a:latin typeface="+mn-lt"/>
              <a:cs typeface="+mn-cs"/>
            </a:endParaRPr>
          </a:p>
        </p:txBody>
      </p:sp>
      <p:cxnSp>
        <p:nvCxnSpPr>
          <p:cNvPr id="7" name="Straight Connector 13"/>
          <p:cNvCxnSpPr/>
          <p:nvPr userDrawn="1"/>
        </p:nvCxnSpPr>
        <p:spPr>
          <a:xfrm>
            <a:off x="241300" y="1062038"/>
            <a:ext cx="8645525"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9708" y="414325"/>
            <a:ext cx="8554162" cy="647698"/>
          </a:xfrm>
          <a:prstGeom prst="rect">
            <a:avLst/>
          </a:prstGeom>
        </p:spPr>
        <p:txBody>
          <a:bodyPr/>
          <a:lstStyle>
            <a:lvl1pPr algn="l">
              <a:defRPr sz="4000">
                <a:solidFill>
                  <a:schemeClr val="tx1">
                    <a:lumMod val="65000"/>
                    <a:lumOff val="35000"/>
                  </a:schemeClr>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533400" y="1524000"/>
            <a:ext cx="8229600" cy="4525963"/>
          </a:xfrm>
          <a:prstGeom prst="rect">
            <a:avLst/>
          </a:prstGeom>
        </p:spPr>
        <p:txBody>
          <a:bodyPr/>
          <a:lstStyle>
            <a:lvl1pPr marL="230188" indent="-230188">
              <a:buSzPct val="80000"/>
              <a:defRPr sz="2400">
                <a:solidFill>
                  <a:srgbClr val="535353"/>
                </a:solidFill>
                <a:latin typeface="Arial"/>
                <a:cs typeface="Arial"/>
              </a:defRPr>
            </a:lvl1pPr>
            <a:lvl2pPr marL="404813" indent="-174625">
              <a:buSzPct val="75000"/>
              <a:buFont typeface="Arial"/>
              <a:buChar char="•"/>
              <a:defRPr sz="20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a:defRPr sz="1200">
                <a:solidFill>
                  <a:srgbClr val="535353"/>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533400" y="6400800"/>
            <a:ext cx="2133600" cy="365125"/>
          </a:xfrm>
        </p:spPr>
        <p:txBody>
          <a:bodyPr/>
          <a:lstStyle>
            <a:lvl1pPr algn="l">
              <a:defRPr sz="900">
                <a:solidFill>
                  <a:schemeClr val="bg1">
                    <a:lumMod val="95000"/>
                  </a:schemeClr>
                </a:solidFill>
                <a:latin typeface="Arial"/>
                <a:cs typeface="Arial"/>
              </a:defRPr>
            </a:lvl1pPr>
          </a:lstStyle>
          <a:p>
            <a:pPr>
              <a:defRPr/>
            </a:pPr>
            <a:fld id="{58E8ECE2-8F57-4126-AD7A-2096B280A6C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lank">
    <p:spTree>
      <p:nvGrpSpPr>
        <p:cNvPr id="1" name=""/>
        <p:cNvGrpSpPr/>
        <p:nvPr/>
      </p:nvGrpSpPr>
      <p:grpSpPr>
        <a:xfrm>
          <a:off x="0" y="0"/>
          <a:ext cx="0" cy="0"/>
          <a:chOff x="0" y="0"/>
          <a:chExt cx="0" cy="0"/>
        </a:xfrm>
      </p:grpSpPr>
      <p:sp>
        <p:nvSpPr>
          <p:cNvPr id="3" name="Rectangle 1"/>
          <p:cNvSpPr>
            <a:spLocks/>
          </p:cNvSpPr>
          <p:nvPr userDrawn="1"/>
        </p:nvSpPr>
        <p:spPr bwMode="auto">
          <a:xfrm>
            <a:off x="0" y="6329363"/>
            <a:ext cx="4495800" cy="538162"/>
          </a:xfrm>
          <a:prstGeom prst="rect">
            <a:avLst/>
          </a:prstGeom>
          <a:solidFill>
            <a:srgbClr val="95C94E"/>
          </a:solidFill>
          <a:ln>
            <a:noFill/>
          </a:ln>
        </p:spPr>
        <p:txBody>
          <a:bodyPr lIns="0" tIns="0" rIns="0" bIns="0"/>
          <a:lstStyle/>
          <a:p>
            <a:pPr fontAlgn="auto">
              <a:spcBef>
                <a:spcPts val="0"/>
              </a:spcBef>
              <a:spcAft>
                <a:spcPts val="0"/>
              </a:spcAft>
              <a:defRPr/>
            </a:pPr>
            <a:endParaRPr lang="en-US" dirty="0">
              <a:latin typeface="+mn-lt"/>
              <a:cs typeface="+mn-cs"/>
            </a:endParaRPr>
          </a:p>
        </p:txBody>
      </p:sp>
      <p:pic>
        <p:nvPicPr>
          <p:cNvPr id="4" name="Picture 8" descr="FSA-4C copy.png"/>
          <p:cNvPicPr>
            <a:picLocks noChangeAspect="1"/>
          </p:cNvPicPr>
          <p:nvPr userDrawn="1"/>
        </p:nvPicPr>
        <p:blipFill>
          <a:blip r:embed="rId2"/>
          <a:srcRect/>
          <a:stretch>
            <a:fillRect/>
          </a:stretch>
        </p:blipFill>
        <p:spPr bwMode="auto">
          <a:xfrm>
            <a:off x="4687888" y="6334125"/>
            <a:ext cx="4287837" cy="403225"/>
          </a:xfrm>
          <a:prstGeom prst="rect">
            <a:avLst/>
          </a:prstGeom>
          <a:noFill/>
          <a:ln w="9525">
            <a:noFill/>
            <a:miter lim="800000"/>
            <a:headEnd/>
            <a:tailEnd/>
          </a:ln>
        </p:spPr>
      </p:pic>
      <p:sp>
        <p:nvSpPr>
          <p:cNvPr id="5" name="Rectangle 1"/>
          <p:cNvSpPr>
            <a:spLocks/>
          </p:cNvSpPr>
          <p:nvPr userDrawn="1"/>
        </p:nvSpPr>
        <p:spPr bwMode="auto">
          <a:xfrm>
            <a:off x="-14288" y="0"/>
            <a:ext cx="9167813" cy="322263"/>
          </a:xfrm>
          <a:prstGeom prst="rect">
            <a:avLst/>
          </a:prstGeom>
          <a:solidFill>
            <a:srgbClr val="95C94E"/>
          </a:solidFill>
          <a:ln>
            <a:noFill/>
          </a:ln>
        </p:spPr>
        <p:txBody>
          <a:bodyPr lIns="0" tIns="0" rIns="0" bIns="0"/>
          <a:lstStyle/>
          <a:p>
            <a:pPr fontAlgn="auto">
              <a:spcBef>
                <a:spcPts val="0"/>
              </a:spcBef>
              <a:spcAft>
                <a:spcPts val="0"/>
              </a:spcAft>
              <a:defRPr/>
            </a:pPr>
            <a:endParaRPr lang="en-US" dirty="0">
              <a:latin typeface="+mn-lt"/>
              <a:cs typeface="+mn-cs"/>
            </a:endParaRPr>
          </a:p>
        </p:txBody>
      </p:sp>
      <p:cxnSp>
        <p:nvCxnSpPr>
          <p:cNvPr id="6" name="Straight Connector 13"/>
          <p:cNvCxnSpPr/>
          <p:nvPr userDrawn="1"/>
        </p:nvCxnSpPr>
        <p:spPr>
          <a:xfrm>
            <a:off x="241300" y="1062038"/>
            <a:ext cx="86455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p>
        </p:txBody>
      </p:sp>
      <p:sp>
        <p:nvSpPr>
          <p:cNvPr id="7"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a:cs typeface="Arial"/>
              </a:defRPr>
            </a:lvl1pPr>
          </a:lstStyle>
          <a:p>
            <a:pPr>
              <a:defRPr/>
            </a:pPr>
            <a:fld id="{BE3566D8-B478-40B5-8168-091DBF908B6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3F9CA88-DC2D-445A-AD41-2AA14A355FD7}" type="slidenum">
              <a:rPr/>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Valerie.Lefor@ed.gov" TargetMode="External"/><Relationship Id="rId2" Type="http://schemas.openxmlformats.org/officeDocument/2006/relationships/hyperlink" Target="mailto:Andrea.Bell@ed.gov"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email.ed.gov/OWA/redir.aspx?C=fe05bc0798b3493cafaa92402f4969b4&amp;URL=http://studentaid.ed.gov/about/data-center/student/application-volume/fafsa-completion-high-school"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Content Placeholder 2"/>
          <p:cNvSpPr>
            <a:spLocks noGrp="1"/>
          </p:cNvSpPr>
          <p:nvPr>
            <p:ph sz="quarter" idx="10"/>
          </p:nvPr>
        </p:nvSpPr>
        <p:spPr bwMode="auto">
          <a:xfrm>
            <a:off x="1651000" y="4789488"/>
            <a:ext cx="7021513" cy="596900"/>
          </a:xfrm>
          <a:noFill/>
          <a:ln>
            <a:miter lim="800000"/>
            <a:headEnd/>
            <a:tailEnd/>
          </a:ln>
        </p:spPr>
        <p:txBody>
          <a:bodyPr wrap="square" lIns="91440" tIns="45720" rIns="91440" bIns="45720" numCol="1" anchor="t" anchorCtr="0" compatLnSpc="1">
            <a:prstTxWarp prst="textNoShape">
              <a:avLst/>
            </a:prstTxWarp>
          </a:bodyPr>
          <a:lstStyle/>
          <a:p>
            <a:r>
              <a:rPr lang="en-US" smtClean="0">
                <a:latin typeface="Arial" charset="0"/>
                <a:cs typeface="Arial" charset="0"/>
              </a:rPr>
              <a:t>Misty Parkinson | 10.15.2012</a:t>
            </a:r>
          </a:p>
        </p:txBody>
      </p:sp>
      <p:sp>
        <p:nvSpPr>
          <p:cNvPr id="4" name="Title 3"/>
          <p:cNvSpPr>
            <a:spLocks noGrp="1"/>
          </p:cNvSpPr>
          <p:nvPr>
            <p:ph type="title"/>
          </p:nvPr>
        </p:nvSpPr>
        <p:spPr>
          <a:xfrm>
            <a:off x="414338" y="533400"/>
            <a:ext cx="8229600" cy="4038600"/>
          </a:xfrm>
        </p:spPr>
        <p:txBody>
          <a:bodyPr/>
          <a:lstStyle/>
          <a:p>
            <a:pPr algn="ctr" fontAlgn="auto">
              <a:spcAft>
                <a:spcPts val="0"/>
              </a:spcAft>
              <a:defRPr/>
            </a:pPr>
            <a:r>
              <a:rPr lang="en-US" sz="4000" dirty="0" smtClean="0"/>
              <a:t>2012 National Association of State Student Grant &amp; Aid Programs Conference</a:t>
            </a:r>
            <a:br>
              <a:rPr lang="en-US" sz="4000" dirty="0" smtClean="0"/>
            </a:br>
            <a:r>
              <a:rPr lang="en-US" sz="4000" dirty="0" smtClean="0"/>
              <a:t/>
            </a:r>
            <a:br>
              <a:rPr lang="en-US" sz="4000" dirty="0" smtClean="0"/>
            </a:br>
            <a:r>
              <a:rPr lang="en-US" sz="4000" dirty="0" smtClean="0"/>
              <a:t>FAFSA Application Update</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txBox="1">
            <a:spLocks/>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1500">
              <a:latin typeface="Calibri" pitchFamily="34" charset="0"/>
            </a:endParaRPr>
          </a:p>
        </p:txBody>
      </p:sp>
      <p:sp>
        <p:nvSpPr>
          <p:cNvPr id="74755" name="Title 1"/>
          <p:cNvSpPr txBox="1">
            <a:spLocks/>
          </p:cNvSpPr>
          <p:nvPr/>
        </p:nvSpPr>
        <p:spPr bwMode="auto">
          <a:xfrm>
            <a:off x="0" y="381000"/>
            <a:ext cx="9144000" cy="1371600"/>
          </a:xfrm>
          <a:prstGeom prst="rect">
            <a:avLst/>
          </a:prstGeom>
          <a:noFill/>
          <a:ln w="9525">
            <a:noFill/>
            <a:miter lim="800000"/>
            <a:headEnd/>
            <a:tailEnd/>
          </a:ln>
        </p:spPr>
        <p:txBody>
          <a:bodyPr/>
          <a:lstStyle/>
          <a:p>
            <a:pPr algn="ctr"/>
            <a:r>
              <a:rPr lang="en-US" sz="3600">
                <a:solidFill>
                  <a:srgbClr val="00B050"/>
                </a:solidFill>
                <a:latin typeface="Calibri" pitchFamily="34" charset="0"/>
              </a:rPr>
              <a:t>Mid-cycle Enhancements</a:t>
            </a:r>
          </a:p>
        </p:txBody>
      </p:sp>
      <p:sp>
        <p:nvSpPr>
          <p:cNvPr id="74756" name="Content Placeholder 2"/>
          <p:cNvSpPr txBox="1">
            <a:spLocks/>
          </p:cNvSpPr>
          <p:nvPr/>
        </p:nvSpPr>
        <p:spPr bwMode="auto">
          <a:xfrm>
            <a:off x="228600" y="1600200"/>
            <a:ext cx="8534400" cy="4114800"/>
          </a:xfrm>
          <a:prstGeom prst="rect">
            <a:avLst/>
          </a:prstGeom>
          <a:noFill/>
          <a:ln w="9525">
            <a:noFill/>
            <a:miter lim="800000"/>
            <a:headEnd/>
            <a:tailEnd/>
          </a:ln>
        </p:spPr>
        <p:txBody>
          <a:bodyPr/>
          <a:lstStyle/>
          <a:p>
            <a:pPr marL="342900" indent="-342900">
              <a:spcBef>
                <a:spcPct val="20000"/>
              </a:spcBef>
              <a:buFont typeface="Arial" charset="0"/>
              <a:buChar char="•"/>
            </a:pPr>
            <a:r>
              <a:rPr lang="en-US" sz="2800">
                <a:latin typeface="Calibri" pitchFamily="34" charset="0"/>
              </a:rPr>
              <a:t>The Home Page now reflects the new look and feel for Federal Student Aid</a:t>
            </a:r>
          </a:p>
          <a:p>
            <a:pPr marL="342900" indent="-342900">
              <a:spcBef>
                <a:spcPct val="20000"/>
              </a:spcBef>
              <a:buFont typeface="Arial" charset="0"/>
              <a:buChar char="•"/>
            </a:pPr>
            <a:endParaRPr lang="en-US" sz="2800">
              <a:latin typeface="Calibri" pitchFamily="34" charset="0"/>
            </a:endParaRPr>
          </a:p>
          <a:p>
            <a:pPr marL="342900" indent="-342900">
              <a:spcBef>
                <a:spcPct val="20000"/>
              </a:spcBef>
              <a:buFont typeface="Arial" charset="0"/>
              <a:buChar char="•"/>
            </a:pPr>
            <a:r>
              <a:rPr lang="en-US" sz="2800">
                <a:latin typeface="Calibri" pitchFamily="34" charset="0"/>
              </a:rPr>
              <a:t>Based on customer feedback the options on the Home Page now reflect how applicants should access the FAFSA based on their filing status</a:t>
            </a:r>
          </a:p>
          <a:p>
            <a:pPr marL="742950" lvl="1" indent="-285750">
              <a:spcBef>
                <a:spcPct val="20000"/>
              </a:spcBef>
              <a:buFont typeface="Arial" charset="0"/>
              <a:buNone/>
            </a:pP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195263" y="952500"/>
            <a:ext cx="8686800" cy="5343525"/>
          </a:xfrm>
          <a:prstGeom prst="rect">
            <a:avLst/>
          </a:prstGeom>
          <a:noFill/>
          <a:ln w="9525">
            <a:noFill/>
            <a:miter lim="800000"/>
            <a:headEnd/>
            <a:tailEnd/>
          </a:ln>
        </p:spPr>
      </p:pic>
      <p:sp>
        <p:nvSpPr>
          <p:cNvPr id="75779" name="Title 1"/>
          <p:cNvSpPr txBox="1">
            <a:spLocks/>
          </p:cNvSpPr>
          <p:nvPr/>
        </p:nvSpPr>
        <p:spPr bwMode="auto">
          <a:xfrm>
            <a:off x="-33338" y="266700"/>
            <a:ext cx="9144001" cy="685800"/>
          </a:xfrm>
          <a:prstGeom prst="rect">
            <a:avLst/>
          </a:prstGeom>
          <a:noFill/>
          <a:ln w="9525">
            <a:noFill/>
            <a:miter lim="800000"/>
            <a:headEnd/>
            <a:tailEnd/>
          </a:ln>
        </p:spPr>
        <p:txBody>
          <a:bodyPr/>
          <a:lstStyle/>
          <a:p>
            <a:pPr algn="ctr"/>
            <a:endParaRPr lang="en-US" sz="3600">
              <a:solidFill>
                <a:srgbClr val="00B050"/>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idx="4294967295"/>
          </p:nvPr>
        </p:nvSpPr>
        <p:spPr bwMode="auto">
          <a:xfrm>
            <a:off x="685800" y="2130425"/>
            <a:ext cx="7772400" cy="1470025"/>
          </a:xfrm>
          <a:prstGeom prst="rect">
            <a:avLst/>
          </a:prstGeom>
          <a:noFill/>
          <a:ln>
            <a:miter lim="800000"/>
            <a:headEnd/>
            <a:tailEnd/>
          </a:ln>
        </p:spPr>
        <p:txBody>
          <a:bodyPr/>
          <a:lstStyle/>
          <a:p>
            <a:r>
              <a:rPr lang="en-US" sz="4000" smtClean="0">
                <a:solidFill>
                  <a:srgbClr val="535353"/>
                </a:solidFill>
                <a:latin typeface="Arial" charset="0"/>
                <a:cs typeface="Arial" charset="0"/>
              </a:rPr>
              <a:t>2013-2014 Application Changes and Enhancements</a:t>
            </a:r>
          </a:p>
        </p:txBody>
      </p:sp>
      <p:sp>
        <p:nvSpPr>
          <p:cNvPr id="98307" name="Rectangle 3"/>
          <p:cNvSpPr>
            <a:spLocks noGrp="1" noChangeArrowheads="1"/>
          </p:cNvSpPr>
          <p:nvPr>
            <p:ph type="subTitle" idx="4294967295"/>
          </p:nvPr>
        </p:nvSpPr>
        <p:spPr bwMode="auto">
          <a:xfrm flipH="1" flipV="1">
            <a:off x="7772400" y="3810000"/>
            <a:ext cx="76200" cy="76200"/>
          </a:xfrm>
          <a:prstGeom prst="rect">
            <a:avLst/>
          </a:prstGeom>
          <a:noFill/>
          <a:ln>
            <a:miter lim="800000"/>
            <a:headEnd/>
            <a:tailEnd/>
          </a:ln>
        </p:spPr>
        <p:txBody>
          <a:bodyPr/>
          <a:lstStyle/>
          <a:p>
            <a:pPr marL="0" indent="0" algn="ctr">
              <a:lnSpc>
                <a:spcPct val="80000"/>
              </a:lnSpc>
              <a:buFont typeface="Arial" charset="0"/>
              <a:buNone/>
            </a:pPr>
            <a:endParaRPr lang="en-US" sz="700" smtClean="0">
              <a:solidFill>
                <a:srgbClr val="535353"/>
              </a:solidFill>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txBox="1">
            <a:spLocks/>
          </p:cNvSpPr>
          <p:nvPr/>
        </p:nvSpPr>
        <p:spPr bwMode="auto">
          <a:xfrm>
            <a:off x="-33338" y="457200"/>
            <a:ext cx="9144001" cy="685800"/>
          </a:xfrm>
          <a:prstGeom prst="rect">
            <a:avLst/>
          </a:prstGeom>
          <a:noFill/>
          <a:ln w="9525">
            <a:noFill/>
            <a:miter lim="800000"/>
            <a:headEnd/>
            <a:tailEnd/>
          </a:ln>
        </p:spPr>
        <p:txBody>
          <a:bodyPr/>
          <a:lstStyle/>
          <a:p>
            <a:pPr algn="ctr"/>
            <a:r>
              <a:rPr lang="en-US" sz="3600">
                <a:solidFill>
                  <a:srgbClr val="00B050"/>
                </a:solidFill>
                <a:latin typeface="Calibri" pitchFamily="34" charset="0"/>
              </a:rPr>
              <a:t>Integration of StudentAid.gov and </a:t>
            </a:r>
            <a:r>
              <a:rPr lang="en-US" sz="3600" i="1">
                <a:solidFill>
                  <a:srgbClr val="00B050"/>
                </a:solidFill>
                <a:latin typeface="Calibri" pitchFamily="34" charset="0"/>
              </a:rPr>
              <a:t>YouTube</a:t>
            </a:r>
          </a:p>
        </p:txBody>
      </p:sp>
      <p:pic>
        <p:nvPicPr>
          <p:cNvPr id="76803" name="Picture 2"/>
          <p:cNvPicPr>
            <a:picLocks noChangeAspect="1" noChangeArrowheads="1"/>
          </p:cNvPicPr>
          <p:nvPr/>
        </p:nvPicPr>
        <p:blipFill>
          <a:blip r:embed="rId3"/>
          <a:srcRect/>
          <a:stretch>
            <a:fillRect/>
          </a:stretch>
        </p:blipFill>
        <p:spPr bwMode="auto">
          <a:xfrm>
            <a:off x="1600200" y="2895600"/>
            <a:ext cx="5410200" cy="3133725"/>
          </a:xfrm>
          <a:prstGeom prst="rect">
            <a:avLst/>
          </a:prstGeom>
          <a:noFill/>
          <a:ln w="9525">
            <a:noFill/>
            <a:miter lim="800000"/>
            <a:headEnd/>
            <a:tailEnd/>
          </a:ln>
        </p:spPr>
      </p:pic>
      <p:sp>
        <p:nvSpPr>
          <p:cNvPr id="76804" name="Content Placeholder 2"/>
          <p:cNvSpPr txBox="1">
            <a:spLocks/>
          </p:cNvSpPr>
          <p:nvPr/>
        </p:nvSpPr>
        <p:spPr bwMode="auto">
          <a:xfrm>
            <a:off x="271463" y="1295400"/>
            <a:ext cx="8534400" cy="838200"/>
          </a:xfrm>
          <a:prstGeom prst="rect">
            <a:avLst/>
          </a:prstGeom>
          <a:noFill/>
          <a:ln w="9525">
            <a:noFill/>
            <a:miter lim="800000"/>
            <a:headEnd/>
            <a:tailEnd/>
          </a:ln>
        </p:spPr>
        <p:txBody>
          <a:bodyPr/>
          <a:lstStyle/>
          <a:p>
            <a:pPr marL="342900" indent="-342900">
              <a:spcBef>
                <a:spcPct val="20000"/>
              </a:spcBef>
              <a:buFont typeface="Arial" charset="0"/>
              <a:buChar char="•"/>
            </a:pPr>
            <a:r>
              <a:rPr lang="en-US" sz="2000">
                <a:latin typeface="Calibri" pitchFamily="34" charset="0"/>
              </a:rPr>
              <a:t>URLs for discontinued Web sites will be replaced with references to StudentAid.gov</a:t>
            </a:r>
          </a:p>
          <a:p>
            <a:pPr marL="342900" indent="-342900">
              <a:spcBef>
                <a:spcPct val="20000"/>
              </a:spcBef>
              <a:buFont typeface="Arial" charset="0"/>
              <a:buChar char="•"/>
            </a:pPr>
            <a:r>
              <a:rPr lang="en-US" sz="2000">
                <a:latin typeface="Calibri" pitchFamily="34" charset="0"/>
              </a:rPr>
              <a:t>Users will be able to link to Federal Student Aid’s </a:t>
            </a:r>
            <a:r>
              <a:rPr lang="en-US" sz="2000" i="1">
                <a:latin typeface="Calibri" pitchFamily="34" charset="0"/>
              </a:rPr>
              <a:t>YouTube</a:t>
            </a:r>
            <a:r>
              <a:rPr lang="en-US" sz="2000">
                <a:latin typeface="Calibri" pitchFamily="34" charset="0"/>
              </a:rPr>
              <a:t> videos from </a:t>
            </a:r>
            <a:r>
              <a:rPr lang="en-US" sz="2000" i="1">
                <a:latin typeface="Calibri" pitchFamily="34" charset="0"/>
              </a:rPr>
              <a:t>FAFSA on the Web</a:t>
            </a:r>
            <a:r>
              <a:rPr lang="en-US" sz="2000">
                <a:latin typeface="Calibri" pitchFamily="34" charset="0"/>
              </a:rPr>
              <a:t> home page</a:t>
            </a:r>
          </a:p>
          <a:p>
            <a:pPr marL="342900" indent="-342900">
              <a:spcBef>
                <a:spcPct val="20000"/>
              </a:spcBef>
              <a:buFont typeface="Arial" charset="0"/>
              <a:buNone/>
            </a:pPr>
            <a:endParaRPr lang="en-US" sz="2400">
              <a:latin typeface="Calibri" pitchFamily="34" charset="0"/>
            </a:endParaRPr>
          </a:p>
          <a:p>
            <a:pPr marL="342900" indent="-342900">
              <a:spcBef>
                <a:spcPct val="20000"/>
              </a:spcBef>
              <a:buFont typeface="Arial" charset="0"/>
              <a:buChar char="•"/>
            </a:pP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txBox="1">
            <a:spLocks/>
          </p:cNvSpPr>
          <p:nvPr/>
        </p:nvSpPr>
        <p:spPr bwMode="auto">
          <a:xfrm>
            <a:off x="457200" y="457200"/>
            <a:ext cx="8229600" cy="1143000"/>
          </a:xfrm>
          <a:prstGeom prst="rect">
            <a:avLst/>
          </a:prstGeom>
          <a:noFill/>
          <a:ln w="9525">
            <a:noFill/>
            <a:miter lim="800000"/>
            <a:headEnd/>
            <a:tailEnd/>
          </a:ln>
        </p:spPr>
        <p:txBody>
          <a:bodyPr/>
          <a:lstStyle/>
          <a:p>
            <a:pPr algn="ctr"/>
            <a:r>
              <a:rPr lang="en-US" sz="3600">
                <a:solidFill>
                  <a:srgbClr val="00B050"/>
                </a:solidFill>
                <a:latin typeface="Calibri" pitchFamily="34" charset="0"/>
              </a:rPr>
              <a:t>Enhanced Browser Detection </a:t>
            </a:r>
          </a:p>
        </p:txBody>
      </p:sp>
      <p:sp>
        <p:nvSpPr>
          <p:cNvPr id="103427" name="Text Placeholder 6"/>
          <p:cNvSpPr txBox="1">
            <a:spLocks/>
          </p:cNvSpPr>
          <p:nvPr/>
        </p:nvSpPr>
        <p:spPr bwMode="auto">
          <a:xfrm>
            <a:off x="457200" y="1295400"/>
            <a:ext cx="4040188" cy="639763"/>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latin typeface="Calibri" pitchFamily="34" charset="0"/>
            </a:endParaRPr>
          </a:p>
        </p:txBody>
      </p:sp>
      <p:sp>
        <p:nvSpPr>
          <p:cNvPr id="103428" name="Content Placeholder 2"/>
          <p:cNvSpPr txBox="1">
            <a:spLocks/>
          </p:cNvSpPr>
          <p:nvPr/>
        </p:nvSpPr>
        <p:spPr bwMode="auto">
          <a:xfrm>
            <a:off x="457200" y="1600200"/>
            <a:ext cx="8229600" cy="4286250"/>
          </a:xfrm>
          <a:prstGeom prst="rect">
            <a:avLst/>
          </a:prstGeom>
          <a:noFill/>
          <a:ln w="9525">
            <a:noFill/>
            <a:miter lim="800000"/>
            <a:headEnd/>
            <a:tailEnd/>
          </a:ln>
        </p:spPr>
        <p:txBody>
          <a:bodyPr/>
          <a:lstStyle/>
          <a:p>
            <a:pPr marL="342900" indent="-342900">
              <a:spcBef>
                <a:spcPct val="20000"/>
              </a:spcBef>
              <a:buFont typeface="Arial" charset="0"/>
              <a:buChar char="•"/>
            </a:pPr>
            <a:r>
              <a:rPr lang="en-US" sz="2800">
                <a:latin typeface="Calibri" pitchFamily="34" charset="0"/>
              </a:rPr>
              <a:t>Browsers that were tested and determined to be incompatible with </a:t>
            </a:r>
            <a:r>
              <a:rPr lang="en-US" sz="2800" i="1">
                <a:latin typeface="Calibri" pitchFamily="34" charset="0"/>
              </a:rPr>
              <a:t>FAFSA on the Web</a:t>
            </a:r>
            <a:r>
              <a:rPr lang="en-US" sz="2800">
                <a:latin typeface="Calibri" pitchFamily="34" charset="0"/>
              </a:rPr>
              <a:t> will continue to be blocked</a:t>
            </a:r>
          </a:p>
          <a:p>
            <a:pPr marL="342900" indent="-342900">
              <a:spcBef>
                <a:spcPct val="20000"/>
              </a:spcBef>
              <a:buFont typeface="Arial" charset="0"/>
              <a:buChar char="•"/>
            </a:pPr>
            <a:r>
              <a:rPr lang="en-US" sz="2800">
                <a:latin typeface="Calibri" pitchFamily="34" charset="0"/>
              </a:rPr>
              <a:t>All other browsers, current &amp; new, will be supported and the unsupported browser message will no longer display</a:t>
            </a:r>
          </a:p>
          <a:p>
            <a:pPr marL="342900" indent="-342900">
              <a:spcBef>
                <a:spcPct val="20000"/>
              </a:spcBef>
              <a:buFont typeface="Arial" charset="0"/>
              <a:buNone/>
            </a:pPr>
            <a:endParaRPr lang="en-US" sz="2800">
              <a:latin typeface="Calibri" pitchFamily="34" charset="0"/>
            </a:endParaRPr>
          </a:p>
          <a:p>
            <a:pPr marL="342900" indent="-342900">
              <a:spcBef>
                <a:spcPct val="20000"/>
              </a:spcBef>
              <a:buFont typeface="Arial" charset="0"/>
              <a:buChar char="•"/>
            </a:pPr>
            <a:endParaRPr lang="en-US" sz="2800">
              <a:latin typeface="Calibri" pitchFamily="34" charset="0"/>
            </a:endParaRPr>
          </a:p>
          <a:p>
            <a:pPr marL="342900" indent="-342900">
              <a:spcBef>
                <a:spcPct val="20000"/>
              </a:spcBef>
              <a:buFont typeface="Arial" charset="0"/>
              <a:buChar char="•"/>
            </a:pPr>
            <a:endParaRPr lang="en-US" sz="3200">
              <a:latin typeface="Calibri" pitchFamily="34" charset="0"/>
            </a:endParaRPr>
          </a:p>
          <a:p>
            <a:pPr marL="342900" indent="-342900">
              <a:spcBef>
                <a:spcPct val="20000"/>
              </a:spcBef>
              <a:buFont typeface="Arial" charset="0"/>
              <a:buChar char="•"/>
            </a:pPr>
            <a:endParaRPr lang="en-US" sz="3200">
              <a:latin typeface="Calibri" pitchFamily="34" charset="0"/>
            </a:endParaRPr>
          </a:p>
          <a:p>
            <a:pPr marL="342900" indent="-342900">
              <a:spcBef>
                <a:spcPct val="20000"/>
              </a:spcBef>
              <a:buFont typeface="Arial" charset="0"/>
              <a:buChar char="•"/>
            </a:pPr>
            <a:endParaRPr lang="en-US" sz="3200">
              <a:latin typeface="Calibri" pitchFamily="34" charset="0"/>
            </a:endParaRPr>
          </a:p>
        </p:txBody>
      </p:sp>
      <p:sp>
        <p:nvSpPr>
          <p:cNvPr id="103429" name="Text Placeholder 7"/>
          <p:cNvSpPr txBox="1">
            <a:spLocks/>
          </p:cNvSpPr>
          <p:nvPr/>
        </p:nvSpPr>
        <p:spPr bwMode="auto">
          <a:xfrm>
            <a:off x="4645025" y="1295400"/>
            <a:ext cx="4346575" cy="639763"/>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latin typeface="Calibri" pitchFamily="34" charset="0"/>
            </a:endParaRPr>
          </a:p>
        </p:txBody>
      </p:sp>
      <p:sp>
        <p:nvSpPr>
          <p:cNvPr id="103430" name="Content Placeholder 1"/>
          <p:cNvSpPr txBox="1">
            <a:spLocks/>
          </p:cNvSpPr>
          <p:nvPr/>
        </p:nvSpPr>
        <p:spPr bwMode="auto">
          <a:xfrm>
            <a:off x="4678363" y="2209800"/>
            <a:ext cx="4041775" cy="3951288"/>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p:cNvPicPr>
            <a:picLocks noChangeAspect="1" noChangeArrowheads="1"/>
          </p:cNvPicPr>
          <p:nvPr/>
        </p:nvPicPr>
        <p:blipFill>
          <a:blip r:embed="rId3"/>
          <a:srcRect l="11998" t="10799" r="10498" b="6000"/>
          <a:stretch>
            <a:fillRect/>
          </a:stretch>
        </p:blipFill>
        <p:spPr bwMode="auto">
          <a:xfrm>
            <a:off x="34925" y="304800"/>
            <a:ext cx="8942388" cy="60007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txBox="1">
            <a:spLocks/>
          </p:cNvSpPr>
          <p:nvPr/>
        </p:nvSpPr>
        <p:spPr bwMode="auto">
          <a:xfrm>
            <a:off x="0" y="381000"/>
            <a:ext cx="9144000" cy="1371600"/>
          </a:xfrm>
          <a:prstGeom prst="rect">
            <a:avLst/>
          </a:prstGeom>
          <a:noFill/>
          <a:ln w="9525">
            <a:noFill/>
            <a:miter lim="800000"/>
            <a:headEnd/>
            <a:tailEnd/>
          </a:ln>
        </p:spPr>
        <p:txBody>
          <a:bodyPr/>
          <a:lstStyle/>
          <a:p>
            <a:pPr algn="ctr"/>
            <a:r>
              <a:rPr lang="en-US" sz="3600">
                <a:solidFill>
                  <a:srgbClr val="00B050"/>
                </a:solidFill>
                <a:latin typeface="Calibri" pitchFamily="34" charset="0"/>
              </a:rPr>
              <a:t>New Messaging for Estimators</a:t>
            </a:r>
          </a:p>
        </p:txBody>
      </p:sp>
      <p:sp>
        <p:nvSpPr>
          <p:cNvPr id="78851" name="Content Placeholder 2"/>
          <p:cNvSpPr txBox="1">
            <a:spLocks/>
          </p:cNvSpPr>
          <p:nvPr/>
        </p:nvSpPr>
        <p:spPr bwMode="auto">
          <a:xfrm>
            <a:off x="685800" y="1447800"/>
            <a:ext cx="8001000" cy="4648200"/>
          </a:xfrm>
          <a:prstGeom prst="rect">
            <a:avLst/>
          </a:prstGeom>
          <a:noFill/>
          <a:ln w="9525">
            <a:noFill/>
            <a:miter lim="800000"/>
            <a:headEnd/>
            <a:tailEnd/>
          </a:ln>
        </p:spPr>
        <p:txBody>
          <a:bodyPr/>
          <a:lstStyle/>
          <a:p>
            <a:pPr marL="342900" indent="-342900">
              <a:spcBef>
                <a:spcPct val="20000"/>
              </a:spcBef>
              <a:buFont typeface="Arial" charset="0"/>
              <a:buChar char="•"/>
            </a:pPr>
            <a:r>
              <a:rPr lang="en-US" sz="2400">
                <a:latin typeface="Calibri" pitchFamily="34" charset="0"/>
              </a:rPr>
              <a:t>Instructional text will display for applicants who indicate they “Will file” their taxes</a:t>
            </a:r>
          </a:p>
          <a:p>
            <a:pPr marL="342900" indent="-342900">
              <a:spcBef>
                <a:spcPct val="20000"/>
              </a:spcBef>
              <a:buFont typeface="Arial" charset="0"/>
              <a:buChar char="•"/>
            </a:pPr>
            <a:endParaRPr lang="en-US" sz="2400">
              <a:latin typeface="Calibri" pitchFamily="34" charset="0"/>
            </a:endParaRPr>
          </a:p>
          <a:p>
            <a:pPr marL="342900" indent="-342900">
              <a:spcBef>
                <a:spcPct val="20000"/>
              </a:spcBef>
              <a:buFont typeface="Arial" charset="0"/>
              <a:buChar char="•"/>
            </a:pPr>
            <a:endParaRPr lang="en-US" sz="2400">
              <a:latin typeface="Calibri" pitchFamily="34" charset="0"/>
            </a:endParaRPr>
          </a:p>
        </p:txBody>
      </p:sp>
      <p:sp>
        <p:nvSpPr>
          <p:cNvPr id="78852" name="Content Placeholder 5"/>
          <p:cNvSpPr txBox="1">
            <a:spLocks/>
          </p:cNvSpPr>
          <p:nvPr/>
        </p:nvSpPr>
        <p:spPr bwMode="auto">
          <a:xfrm>
            <a:off x="4648200" y="1981200"/>
            <a:ext cx="3810000" cy="4114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a:latin typeface="Calibri" pitchFamily="34" charset="0"/>
            </a:endParaRPr>
          </a:p>
        </p:txBody>
      </p:sp>
      <p:pic>
        <p:nvPicPr>
          <p:cNvPr id="78854" name="Picture 6"/>
          <p:cNvPicPr>
            <a:picLocks noChangeAspect="1" noChangeArrowheads="1"/>
          </p:cNvPicPr>
          <p:nvPr/>
        </p:nvPicPr>
        <p:blipFill>
          <a:blip r:embed="rId2"/>
          <a:srcRect l="23247" t="25197" r="36745" b="38394"/>
          <a:stretch>
            <a:fillRect/>
          </a:stretch>
        </p:blipFill>
        <p:spPr bwMode="auto">
          <a:xfrm>
            <a:off x="1295400" y="2286000"/>
            <a:ext cx="6705600" cy="3811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txBox="1">
            <a:spLocks/>
          </p:cNvSpPr>
          <p:nvPr/>
        </p:nvSpPr>
        <p:spPr bwMode="auto">
          <a:xfrm>
            <a:off x="0" y="381000"/>
            <a:ext cx="9144000" cy="1371600"/>
          </a:xfrm>
          <a:prstGeom prst="rect">
            <a:avLst/>
          </a:prstGeom>
          <a:noFill/>
          <a:ln w="9525">
            <a:noFill/>
            <a:miter lim="800000"/>
            <a:headEnd/>
            <a:tailEnd/>
          </a:ln>
        </p:spPr>
        <p:txBody>
          <a:bodyPr/>
          <a:lstStyle/>
          <a:p>
            <a:pPr algn="ctr"/>
            <a:r>
              <a:rPr lang="en-US" sz="3600">
                <a:solidFill>
                  <a:srgbClr val="00B050"/>
                </a:solidFill>
                <a:latin typeface="Calibri" pitchFamily="34" charset="0"/>
              </a:rPr>
              <a:t>Enhanced IRS DRT Questions</a:t>
            </a:r>
          </a:p>
        </p:txBody>
      </p:sp>
      <p:sp>
        <p:nvSpPr>
          <p:cNvPr id="110595" name="Content Placeholder 2"/>
          <p:cNvSpPr txBox="1">
            <a:spLocks/>
          </p:cNvSpPr>
          <p:nvPr/>
        </p:nvSpPr>
        <p:spPr bwMode="auto">
          <a:xfrm>
            <a:off x="685800" y="1143000"/>
            <a:ext cx="2971800" cy="4953000"/>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a:latin typeface="Calibri" pitchFamily="34" charset="0"/>
            </a:endParaRPr>
          </a:p>
          <a:p>
            <a:pPr marL="342900" indent="-342900">
              <a:spcBef>
                <a:spcPct val="20000"/>
              </a:spcBef>
              <a:buFont typeface="Arial" charset="0"/>
              <a:buChar char="•"/>
            </a:pPr>
            <a:r>
              <a:rPr lang="en-US" sz="2400">
                <a:latin typeface="Calibri" pitchFamily="34" charset="0"/>
              </a:rPr>
              <a:t>The format of the IRS Data Retrieval Tool filtering question will be enhanced </a:t>
            </a:r>
          </a:p>
          <a:p>
            <a:pPr marL="342900" indent="-342900">
              <a:spcBef>
                <a:spcPct val="20000"/>
              </a:spcBef>
              <a:buFont typeface="Arial" charset="0"/>
              <a:buChar char="•"/>
            </a:pPr>
            <a:r>
              <a:rPr lang="en-US" sz="2400">
                <a:latin typeface="Calibri" pitchFamily="34" charset="0"/>
              </a:rPr>
              <a:t>Question labels will be improved for clarity</a:t>
            </a:r>
          </a:p>
          <a:p>
            <a:pPr marL="342900" indent="-342900">
              <a:spcBef>
                <a:spcPct val="20000"/>
              </a:spcBef>
              <a:buFont typeface="Arial" charset="0"/>
              <a:buChar char="•"/>
            </a:pPr>
            <a:endParaRPr lang="en-US" sz="3200">
              <a:latin typeface="Calibri" pitchFamily="34" charset="0"/>
            </a:endParaRPr>
          </a:p>
        </p:txBody>
      </p:sp>
      <p:sp>
        <p:nvSpPr>
          <p:cNvPr id="110596" name="Content Placeholder 5"/>
          <p:cNvSpPr txBox="1">
            <a:spLocks/>
          </p:cNvSpPr>
          <p:nvPr/>
        </p:nvSpPr>
        <p:spPr bwMode="auto">
          <a:xfrm>
            <a:off x="4648200" y="1981200"/>
            <a:ext cx="3810000" cy="4114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a:latin typeface="Calibri" pitchFamily="34" charset="0"/>
            </a:endParaRPr>
          </a:p>
        </p:txBody>
      </p:sp>
      <p:pic>
        <p:nvPicPr>
          <p:cNvPr id="110597" name="Picture 5"/>
          <p:cNvPicPr>
            <a:picLocks noChangeAspect="1" noChangeArrowheads="1"/>
          </p:cNvPicPr>
          <p:nvPr/>
        </p:nvPicPr>
        <p:blipFill>
          <a:blip r:embed="rId3"/>
          <a:srcRect l="22498" t="21597" r="36745" b="11998"/>
          <a:stretch>
            <a:fillRect/>
          </a:stretch>
        </p:blipFill>
        <p:spPr bwMode="auto">
          <a:xfrm>
            <a:off x="3857625" y="1250950"/>
            <a:ext cx="4905375" cy="4397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txBox="1">
            <a:spLocks/>
          </p:cNvSpPr>
          <p:nvPr/>
        </p:nvSpPr>
        <p:spPr bwMode="auto">
          <a:xfrm>
            <a:off x="304800" y="381000"/>
            <a:ext cx="8458200" cy="1447800"/>
          </a:xfrm>
          <a:prstGeom prst="rect">
            <a:avLst/>
          </a:prstGeom>
          <a:noFill/>
          <a:ln w="9525">
            <a:noFill/>
            <a:miter lim="800000"/>
            <a:headEnd/>
            <a:tailEnd/>
          </a:ln>
        </p:spPr>
        <p:txBody>
          <a:bodyPr/>
          <a:lstStyle/>
          <a:p>
            <a:pPr algn="ctr"/>
            <a:r>
              <a:rPr lang="en-US" sz="3600">
                <a:solidFill>
                  <a:srgbClr val="00B050"/>
                </a:solidFill>
                <a:latin typeface="Calibri" pitchFamily="34" charset="0"/>
              </a:rPr>
              <a:t>Enhanced “Sign &amp; Submit” Page</a:t>
            </a:r>
          </a:p>
        </p:txBody>
      </p:sp>
      <p:sp>
        <p:nvSpPr>
          <p:cNvPr id="80899" name="Content Placeholder 2"/>
          <p:cNvSpPr txBox="1">
            <a:spLocks/>
          </p:cNvSpPr>
          <p:nvPr/>
        </p:nvSpPr>
        <p:spPr bwMode="auto">
          <a:xfrm>
            <a:off x="517525" y="1371600"/>
            <a:ext cx="8229600" cy="4741863"/>
          </a:xfrm>
          <a:prstGeom prst="rect">
            <a:avLst/>
          </a:prstGeom>
          <a:noFill/>
          <a:ln w="9525">
            <a:noFill/>
            <a:miter lim="800000"/>
            <a:headEnd/>
            <a:tailEnd/>
          </a:ln>
        </p:spPr>
        <p:txBody>
          <a:bodyPr/>
          <a:lstStyle/>
          <a:p>
            <a:pPr marL="342900" indent="-342900">
              <a:spcBef>
                <a:spcPct val="20000"/>
              </a:spcBef>
              <a:buFont typeface="Arial" charset="0"/>
              <a:buChar char="•"/>
            </a:pPr>
            <a:r>
              <a:rPr lang="en-US" sz="3200">
                <a:latin typeface="Calibri" pitchFamily="34" charset="0"/>
              </a:rPr>
              <a:t>Modify preparer question to include link to help topic</a:t>
            </a:r>
          </a:p>
          <a:p>
            <a:pPr marL="342900" indent="-342900">
              <a:spcBef>
                <a:spcPct val="20000"/>
              </a:spcBef>
              <a:buFont typeface="Arial" charset="0"/>
              <a:buChar char="•"/>
            </a:pPr>
            <a:r>
              <a:rPr lang="en-US" sz="3200">
                <a:latin typeface="Calibri" pitchFamily="34" charset="0"/>
              </a:rPr>
              <a:t>Make PIN signature option most prominent</a:t>
            </a:r>
          </a:p>
          <a:p>
            <a:pPr marL="742950" lvl="1" indent="-285750">
              <a:spcBef>
                <a:spcPct val="20000"/>
              </a:spcBef>
              <a:buFont typeface="Arial" charset="0"/>
              <a:buChar char="–"/>
            </a:pPr>
            <a:r>
              <a:rPr lang="en-US" sz="2800">
                <a:latin typeface="Calibri" pitchFamily="34" charset="0"/>
              </a:rPr>
              <a:t>“Sign with PIN” will be the default signature option for most applicants </a:t>
            </a:r>
          </a:p>
          <a:p>
            <a:pPr marL="742950" lvl="1" indent="-285750">
              <a:spcBef>
                <a:spcPct val="20000"/>
              </a:spcBef>
              <a:buFont typeface="Arial" charset="0"/>
              <a:buChar char="–"/>
            </a:pPr>
            <a:r>
              <a:rPr lang="en-US" sz="2800">
                <a:latin typeface="Calibri" pitchFamily="34" charset="0"/>
              </a:rPr>
              <a:t>Users can choose another option for signing, and when selected, the system will display options to use PIN, print a signature page, or submit without signatures, along with definitions for each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p:cNvPicPr>
            <a:picLocks noChangeAspect="1" noChangeArrowheads="1"/>
          </p:cNvPicPr>
          <p:nvPr/>
        </p:nvPicPr>
        <p:blipFill>
          <a:blip r:embed="rId2"/>
          <a:srcRect l="14998" t="10799" r="14998" b="33595"/>
          <a:stretch>
            <a:fillRect/>
          </a:stretch>
        </p:blipFill>
        <p:spPr bwMode="auto">
          <a:xfrm>
            <a:off x="0" y="914400"/>
            <a:ext cx="9144000" cy="45402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14338"/>
            <a:ext cx="8553450" cy="647700"/>
          </a:xfrm>
        </p:spPr>
        <p:txBody>
          <a:bodyPr/>
          <a:lstStyle/>
          <a:p>
            <a:pPr fontAlgn="auto">
              <a:spcAft>
                <a:spcPts val="0"/>
              </a:spcAft>
              <a:defRPr/>
            </a:pPr>
            <a:r>
              <a:rPr lang="en-US" dirty="0" smtClean="0"/>
              <a:t>Agenda</a:t>
            </a:r>
            <a:endParaRPr lang="en-US" dirty="0"/>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bodyPr>
          <a:lstStyle/>
          <a:p>
            <a:endParaRPr lang="en-US" smtClean="0">
              <a:latin typeface="Arial" charset="0"/>
              <a:cs typeface="Arial" charset="0"/>
            </a:endParaRPr>
          </a:p>
          <a:p>
            <a:pPr marL="230188" lvl="1" indent="-230188">
              <a:buSzPct val="80000"/>
              <a:buFont typeface="Arial" charset="0"/>
              <a:buChar char="•"/>
            </a:pPr>
            <a:r>
              <a:rPr lang="en-US" sz="2400" smtClean="0">
                <a:latin typeface="Arial" charset="0"/>
                <a:cs typeface="Arial" charset="0"/>
              </a:rPr>
              <a:t>2012-2013 Application Statistics</a:t>
            </a:r>
          </a:p>
          <a:p>
            <a:pPr marL="230188" lvl="1" indent="-230188">
              <a:buSzPct val="80000"/>
              <a:buFont typeface="Arial" charset="0"/>
              <a:buChar char="•"/>
            </a:pPr>
            <a:r>
              <a:rPr lang="en-US" sz="2400" smtClean="0">
                <a:latin typeface="Arial" charset="0"/>
                <a:cs typeface="Arial" charset="0"/>
              </a:rPr>
              <a:t>2012-2013 Mid-cycle Enhancements</a:t>
            </a:r>
          </a:p>
          <a:p>
            <a:pPr marL="230188" lvl="1" indent="-230188">
              <a:buSzPct val="80000"/>
              <a:buFont typeface="Arial" charset="0"/>
              <a:buChar char="•"/>
            </a:pPr>
            <a:r>
              <a:rPr lang="en-US" sz="2400" smtClean="0">
                <a:latin typeface="Arial" charset="0"/>
                <a:cs typeface="Arial" charset="0"/>
              </a:rPr>
              <a:t>2013-2014 Application Changes and Enhancements</a:t>
            </a:r>
          </a:p>
          <a:p>
            <a:pPr marL="230188" lvl="1" indent="-230188">
              <a:buSzPct val="80000"/>
              <a:buFont typeface="Arial" charset="0"/>
              <a:buChar char="•"/>
            </a:pPr>
            <a:r>
              <a:rPr lang="en-US" sz="2400" smtClean="0">
                <a:latin typeface="Arial" charset="0"/>
                <a:cs typeface="Arial" charset="0"/>
              </a:rPr>
              <a:t>State Application Programming Interface (API)</a:t>
            </a:r>
          </a:p>
          <a:p>
            <a:pPr marL="230188" lvl="1" indent="-230188">
              <a:buSzPct val="80000"/>
              <a:buFont typeface="Arial" charset="0"/>
              <a:buChar char="•"/>
            </a:pPr>
            <a:r>
              <a:rPr lang="en-US" sz="2400" smtClean="0">
                <a:latin typeface="Arial" charset="0"/>
                <a:cs typeface="Arial" charset="0"/>
              </a:rPr>
              <a:t>FAFSA Completion Pilot Project</a:t>
            </a:r>
          </a:p>
          <a:p>
            <a:pPr marL="230188" lvl="1" indent="-230188">
              <a:buSzPct val="80000"/>
              <a:buFont typeface="Arial" charset="0"/>
              <a:buChar char="•"/>
            </a:pPr>
            <a:r>
              <a:rPr lang="en-US" sz="2400" smtClean="0">
                <a:latin typeface="Arial" charset="0"/>
                <a:cs typeface="Arial" charset="0"/>
              </a:rPr>
              <a:t>FAFSA Completion Tool for High Schools</a:t>
            </a:r>
          </a:p>
          <a:p>
            <a:pPr marL="230188" lvl="1" indent="-230188">
              <a:buSzPct val="80000"/>
              <a:buFont typeface="Arial" charset="0"/>
              <a:buNone/>
            </a:pPr>
            <a:endParaRPr lang="en-US" smtClean="0">
              <a:latin typeface="Arial" charset="0"/>
              <a:cs typeface="Arial" charset="0"/>
            </a:endParaRPr>
          </a:p>
        </p:txBody>
      </p:sp>
      <p:sp>
        <p:nvSpPr>
          <p:cNvPr id="5" name="Slide Number Placeholder 4"/>
          <p:cNvSpPr>
            <a:spLocks noGrp="1"/>
          </p:cNvSpPr>
          <p:nvPr>
            <p:ph type="sldNum" sz="quarter" idx="10"/>
          </p:nvPr>
        </p:nvSpPr>
        <p:spPr/>
        <p:txBody>
          <a:bodyPr/>
          <a:lstStyle/>
          <a:p>
            <a:pPr>
              <a:defRPr/>
            </a:pPr>
            <a:fld id="{12701278-0DF0-40A0-B654-54C85AE8E75C}"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srcRect l="14998" t="14398" r="14998" b="26396"/>
          <a:stretch>
            <a:fillRect/>
          </a:stretch>
        </p:blipFill>
        <p:spPr bwMode="auto">
          <a:xfrm>
            <a:off x="0" y="914400"/>
            <a:ext cx="9144000" cy="48291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txBox="1">
            <a:spLocks/>
          </p:cNvSpPr>
          <p:nvPr/>
        </p:nvSpPr>
        <p:spPr bwMode="auto">
          <a:xfrm>
            <a:off x="452438" y="381000"/>
            <a:ext cx="8691562" cy="1143000"/>
          </a:xfrm>
          <a:prstGeom prst="rect">
            <a:avLst/>
          </a:prstGeom>
          <a:noFill/>
          <a:ln w="9525">
            <a:noFill/>
            <a:miter lim="800000"/>
            <a:headEnd/>
            <a:tailEnd/>
          </a:ln>
        </p:spPr>
        <p:txBody>
          <a:bodyPr/>
          <a:lstStyle/>
          <a:p>
            <a:pPr algn="ctr"/>
            <a:r>
              <a:rPr lang="en-US" sz="3600">
                <a:solidFill>
                  <a:srgbClr val="00B050"/>
                </a:solidFill>
                <a:latin typeface="Calibri" pitchFamily="34" charset="0"/>
              </a:rPr>
              <a:t>Improved Confirmation Page</a:t>
            </a:r>
          </a:p>
        </p:txBody>
      </p:sp>
      <p:sp>
        <p:nvSpPr>
          <p:cNvPr id="12290" name="Content Placeholder 2"/>
          <p:cNvSpPr txBox="1">
            <a:spLocks/>
          </p:cNvSpPr>
          <p:nvPr/>
        </p:nvSpPr>
        <p:spPr bwMode="auto">
          <a:xfrm>
            <a:off x="457200" y="1524000"/>
            <a:ext cx="8534400" cy="4572000"/>
          </a:xfrm>
          <a:prstGeom prst="rect">
            <a:avLst/>
          </a:prstGeom>
          <a:noFill/>
          <a:ln w="9525">
            <a:noFill/>
            <a:miter lim="800000"/>
            <a:headEnd/>
            <a:tailEnd/>
          </a:ln>
        </p:spPr>
        <p:txBody>
          <a:bodyPr/>
          <a:lstStyle/>
          <a:p>
            <a:pPr marL="342900" indent="-342900">
              <a:spcBef>
                <a:spcPct val="20000"/>
              </a:spcBef>
              <a:buFont typeface="Arial" charset="0"/>
              <a:buChar char="•"/>
            </a:pPr>
            <a:r>
              <a:rPr lang="en-US" sz="3200">
                <a:latin typeface="Calibri" pitchFamily="34" charset="0"/>
              </a:rPr>
              <a:t>N</a:t>
            </a:r>
            <a:r>
              <a:rPr lang="en-US" sz="2800">
                <a:latin typeface="Calibri" pitchFamily="34" charset="0"/>
              </a:rPr>
              <a:t>ew text informs applicants that eligibility for federal aid is dependent on meeting eligibility guidelines</a:t>
            </a:r>
          </a:p>
          <a:p>
            <a:pPr marL="342900" indent="-342900">
              <a:spcBef>
                <a:spcPct val="20000"/>
              </a:spcBef>
              <a:buFont typeface="Arial" charset="0"/>
              <a:buChar char="•"/>
            </a:pPr>
            <a:endParaRPr lang="en-US" sz="2800">
              <a:latin typeface="Calibri" pitchFamily="34" charset="0"/>
            </a:endParaRPr>
          </a:p>
          <a:p>
            <a:pPr marL="342900" indent="-342900">
              <a:spcBef>
                <a:spcPct val="20000"/>
              </a:spcBef>
              <a:buFont typeface="Arial" charset="0"/>
              <a:buChar char="•"/>
            </a:pPr>
            <a:r>
              <a:rPr lang="en-US" sz="2800">
                <a:latin typeface="Calibri" pitchFamily="34" charset="0"/>
              </a:rPr>
              <a:t>What Happens Next? section enhanced and relocated</a:t>
            </a:r>
          </a:p>
          <a:p>
            <a:pPr marL="342900" indent="-342900">
              <a:spcBef>
                <a:spcPct val="20000"/>
              </a:spcBef>
              <a:buFont typeface="Arial" charset="0"/>
              <a:buChar char="•"/>
            </a:pPr>
            <a:endParaRPr lang="en-US" sz="2800">
              <a:latin typeface="Calibri" pitchFamily="34" charset="0"/>
            </a:endParaRPr>
          </a:p>
          <a:p>
            <a:pPr marL="342900" indent="-342900">
              <a:spcBef>
                <a:spcPct val="20000"/>
              </a:spcBef>
              <a:buFont typeface="Arial" charset="0"/>
              <a:buChar char="•"/>
            </a:pPr>
            <a:r>
              <a:rPr lang="en-US" sz="2800">
                <a:latin typeface="Calibri" pitchFamily="34" charset="0"/>
              </a:rPr>
              <a:t>Applicants will now have option to share on Facebook or Twitter that they completed their FAFSA </a:t>
            </a:r>
          </a:p>
          <a:p>
            <a:pPr marL="342900" indent="-342900">
              <a:spcBef>
                <a:spcPct val="20000"/>
              </a:spcBef>
              <a:buFont typeface="Arial" charset="0"/>
              <a:buChar char="•"/>
            </a:pPr>
            <a:endParaRPr lang="en-US" sz="3200">
              <a:latin typeface="Calibri" pitchFamily="34" charset="0"/>
            </a:endParaRPr>
          </a:p>
          <a:p>
            <a:pPr marL="342900" indent="-342900">
              <a:spcBef>
                <a:spcPct val="20000"/>
              </a:spcBef>
              <a:buFont typeface="Arial" charset="0"/>
              <a:buChar char="•"/>
            </a:pPr>
            <a:endParaRPr lang="en-US" sz="3200">
              <a:latin typeface="Calibri" pitchFamily="34" charset="0"/>
            </a:endParaRPr>
          </a:p>
          <a:p>
            <a:pPr marL="342900" indent="-342900">
              <a:spcBef>
                <a:spcPct val="20000"/>
              </a:spcBef>
              <a:buFont typeface="Arial" charset="0"/>
              <a:buChar char="•"/>
            </a:pPr>
            <a:endParaRPr lang="en-US" sz="320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p:cNvPicPr>
            <a:picLocks noChangeAspect="1" noChangeArrowheads="1"/>
          </p:cNvPicPr>
          <p:nvPr/>
        </p:nvPicPr>
        <p:blipFill>
          <a:blip r:embed="rId2"/>
          <a:srcRect l="14998" t="11998" r="14998" b="11998"/>
          <a:stretch>
            <a:fillRect/>
          </a:stretch>
        </p:blipFill>
        <p:spPr bwMode="auto">
          <a:xfrm>
            <a:off x="0" y="327025"/>
            <a:ext cx="8686800" cy="589438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txBox="1">
            <a:spLocks/>
          </p:cNvSpPr>
          <p:nvPr/>
        </p:nvSpPr>
        <p:spPr bwMode="auto">
          <a:xfrm>
            <a:off x="0" y="381000"/>
            <a:ext cx="9144000" cy="1371600"/>
          </a:xfrm>
          <a:prstGeom prst="rect">
            <a:avLst/>
          </a:prstGeom>
          <a:noFill/>
          <a:ln w="9525">
            <a:noFill/>
            <a:miter lim="800000"/>
            <a:headEnd/>
            <a:tailEnd/>
          </a:ln>
        </p:spPr>
        <p:txBody>
          <a:bodyPr/>
          <a:lstStyle/>
          <a:p>
            <a:pPr algn="ctr"/>
            <a:r>
              <a:rPr lang="en-US" sz="3600">
                <a:solidFill>
                  <a:srgbClr val="00B050"/>
                </a:solidFill>
                <a:latin typeface="Calibri" pitchFamily="34" charset="0"/>
              </a:rPr>
              <a:t>Additional Application Updates</a:t>
            </a:r>
          </a:p>
        </p:txBody>
      </p:sp>
      <p:sp>
        <p:nvSpPr>
          <p:cNvPr id="116739" name="Rectangle 3"/>
          <p:cNvSpPr>
            <a:spLocks noChangeArrowheads="1"/>
          </p:cNvSpPr>
          <p:nvPr/>
        </p:nvSpPr>
        <p:spPr bwMode="auto">
          <a:xfrm>
            <a:off x="190500" y="1524000"/>
            <a:ext cx="8763000" cy="3927475"/>
          </a:xfrm>
          <a:prstGeom prst="rect">
            <a:avLst/>
          </a:prstGeom>
          <a:noFill/>
          <a:ln w="9525">
            <a:noFill/>
            <a:miter lim="800000"/>
            <a:headEnd/>
            <a:tailEnd/>
          </a:ln>
        </p:spPr>
        <p:txBody>
          <a:bodyPr>
            <a:spAutoFit/>
          </a:bodyPr>
          <a:lstStyle/>
          <a:p>
            <a:pPr marL="285750" indent="-285750">
              <a:buFont typeface="Arial" charset="0"/>
              <a:buChar char="•"/>
            </a:pPr>
            <a:r>
              <a:rPr lang="en-US" sz="2400">
                <a:latin typeface="Calibri" pitchFamily="34" charset="0"/>
              </a:rPr>
              <a:t>Any references to the terminology “Food Stamps” will be changed to “Supplemental Nutrition Assistance Program (SNAP)”</a:t>
            </a:r>
          </a:p>
          <a:p>
            <a:pPr marL="285750" indent="-285750">
              <a:buFont typeface="Arial" charset="0"/>
              <a:buChar char="•"/>
            </a:pPr>
            <a:endParaRPr lang="en-US" sz="2400">
              <a:latin typeface="Calibri" pitchFamily="34" charset="0"/>
            </a:endParaRPr>
          </a:p>
          <a:p>
            <a:pPr marL="285750" indent="-285750">
              <a:buFont typeface="Arial" charset="0"/>
              <a:buChar char="•"/>
            </a:pPr>
            <a:r>
              <a:rPr lang="en-US" sz="2400">
                <a:latin typeface="Calibri" pitchFamily="34" charset="0"/>
              </a:rPr>
              <a:t>All students with a high school diploma will be required to provide the high school’s name, city and state</a:t>
            </a:r>
          </a:p>
          <a:p>
            <a:pPr marL="285750" indent="-285750">
              <a:buFont typeface="Arial" charset="0"/>
              <a:buChar char="•"/>
            </a:pPr>
            <a:endParaRPr lang="en-US" sz="2400">
              <a:latin typeface="Calibri" pitchFamily="34" charset="0"/>
            </a:endParaRPr>
          </a:p>
          <a:p>
            <a:pPr marL="285750" indent="-285750">
              <a:buFont typeface="Arial" charset="0"/>
              <a:buChar char="•"/>
            </a:pPr>
            <a:r>
              <a:rPr lang="en-US" sz="2400">
                <a:latin typeface="Calibri" pitchFamily="34" charset="0"/>
              </a:rPr>
              <a:t>Automatic Zero EFC threshold will change from $23,000 to $24,000</a:t>
            </a:r>
          </a:p>
          <a:p>
            <a:pPr marL="285750" indent="-285750">
              <a:buFont typeface="Arial" charset="0"/>
              <a:buChar char="•"/>
            </a:pPr>
            <a:endParaRPr lang="en-US" sz="2400">
              <a:latin typeface="Calibri" pitchFamily="34" charset="0"/>
            </a:endParaRPr>
          </a:p>
          <a:p>
            <a:pPr marL="285750" indent="-285750">
              <a:buFont typeface="Arial" charset="0"/>
              <a:buChar char="•"/>
            </a:pPr>
            <a:endParaRPr lang="en-US" sz="3000">
              <a:latin typeface="Calibri" pitchFamily="34" charset="0"/>
            </a:endParaRPr>
          </a:p>
          <a:p>
            <a:pPr marL="285750" indent="-285750">
              <a:buFont typeface="Arial" charset="0"/>
              <a:buChar char="•"/>
            </a:pPr>
            <a:endParaRPr lang="en-US" sz="300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idx="4294967295"/>
          </p:nvPr>
        </p:nvSpPr>
        <p:spPr bwMode="auto">
          <a:xfrm>
            <a:off x="685800" y="2130425"/>
            <a:ext cx="7772400" cy="1470025"/>
          </a:xfrm>
          <a:prstGeom prst="rect">
            <a:avLst/>
          </a:prstGeom>
          <a:noFill/>
          <a:ln>
            <a:miter lim="800000"/>
            <a:headEnd/>
            <a:tailEnd/>
          </a:ln>
        </p:spPr>
        <p:txBody>
          <a:bodyPr/>
          <a:lstStyle/>
          <a:p>
            <a:r>
              <a:rPr lang="en-US" sz="4000" smtClean="0">
                <a:solidFill>
                  <a:srgbClr val="535353"/>
                </a:solidFill>
                <a:latin typeface="Arial" charset="0"/>
                <a:cs typeface="Arial" charset="0"/>
              </a:rPr>
              <a:t>State Application Programming Interface (API)</a:t>
            </a:r>
          </a:p>
        </p:txBody>
      </p:sp>
      <p:sp>
        <p:nvSpPr>
          <p:cNvPr id="99331" name="Rectangle 3"/>
          <p:cNvSpPr>
            <a:spLocks noGrp="1" noChangeArrowheads="1"/>
          </p:cNvSpPr>
          <p:nvPr>
            <p:ph type="subTitle" idx="4294967295"/>
          </p:nvPr>
        </p:nvSpPr>
        <p:spPr bwMode="auto">
          <a:xfrm flipH="1" flipV="1">
            <a:off x="7772400" y="3810000"/>
            <a:ext cx="76200" cy="76200"/>
          </a:xfrm>
          <a:prstGeom prst="rect">
            <a:avLst/>
          </a:prstGeom>
          <a:noFill/>
          <a:ln>
            <a:miter lim="800000"/>
            <a:headEnd/>
            <a:tailEnd/>
          </a:ln>
        </p:spPr>
        <p:txBody>
          <a:bodyPr/>
          <a:lstStyle/>
          <a:p>
            <a:pPr marL="0" indent="0" algn="ctr">
              <a:lnSpc>
                <a:spcPct val="80000"/>
              </a:lnSpc>
              <a:buFont typeface="Arial" charset="0"/>
              <a:buNone/>
            </a:pPr>
            <a:endParaRPr lang="en-US" sz="700" smtClean="0">
              <a:solidFill>
                <a:srgbClr val="535353"/>
              </a:solidFill>
              <a:latin typeface="Arial" charset="0"/>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txBox="1">
            <a:spLocks/>
          </p:cNvSpPr>
          <p:nvPr/>
        </p:nvSpPr>
        <p:spPr bwMode="auto">
          <a:xfrm>
            <a:off x="0" y="381000"/>
            <a:ext cx="9144000" cy="1143000"/>
          </a:xfrm>
          <a:prstGeom prst="rect">
            <a:avLst/>
          </a:prstGeom>
          <a:noFill/>
          <a:ln w="9525">
            <a:noFill/>
            <a:miter lim="800000"/>
            <a:headEnd/>
            <a:tailEnd/>
          </a:ln>
        </p:spPr>
        <p:txBody>
          <a:bodyPr/>
          <a:lstStyle/>
          <a:p>
            <a:pPr algn="ctr"/>
            <a:r>
              <a:rPr lang="en-US" sz="3600">
                <a:solidFill>
                  <a:srgbClr val="00B050"/>
                </a:solidFill>
                <a:latin typeface="Calibri" pitchFamily="34" charset="0"/>
              </a:rPr>
              <a:t>State API</a:t>
            </a:r>
          </a:p>
        </p:txBody>
      </p:sp>
      <p:sp>
        <p:nvSpPr>
          <p:cNvPr id="5" name="Rectangle 4"/>
          <p:cNvSpPr/>
          <p:nvPr/>
        </p:nvSpPr>
        <p:spPr>
          <a:xfrm>
            <a:off x="266700" y="1143000"/>
            <a:ext cx="8610600" cy="4473575"/>
          </a:xfrm>
          <a:prstGeom prst="rect">
            <a:avLst/>
          </a:prstGeom>
        </p:spPr>
        <p:txBody>
          <a:bodyPr>
            <a:spAutoFit/>
          </a:bodyPr>
          <a:lstStyle/>
          <a:p>
            <a:pPr marL="342900" lvl="1" indent="-342900">
              <a:buSzPct val="80000"/>
              <a:buFont typeface="Arial" charset="0"/>
              <a:buChar char="•"/>
            </a:pPr>
            <a:r>
              <a:rPr lang="en-US" sz="2400">
                <a:latin typeface="Calibri" pitchFamily="34" charset="0"/>
              </a:rPr>
              <a:t>The State API provides students with the option to transfer the information provided in their FAFSA directly into their state application</a:t>
            </a:r>
          </a:p>
          <a:p>
            <a:pPr marL="342900" lvl="1" indent="-342900">
              <a:buSzPct val="80000"/>
              <a:buFont typeface="Arial" charset="0"/>
              <a:buChar char="•"/>
            </a:pPr>
            <a:endParaRPr lang="en-US" sz="2400">
              <a:latin typeface="Calibri" pitchFamily="34" charset="0"/>
            </a:endParaRPr>
          </a:p>
          <a:p>
            <a:pPr marL="342900" lvl="1" indent="-342900">
              <a:buSzPct val="80000"/>
              <a:buFont typeface="Arial" charset="0"/>
              <a:buChar char="•"/>
            </a:pPr>
            <a:r>
              <a:rPr lang="en-US" sz="2400">
                <a:latin typeface="Calibri" pitchFamily="34" charset="0"/>
              </a:rPr>
              <a:t>In order to participate a state agency must have a web-based version of the state application that applicants are required to complete in order to determine eligibility for state-based student aid</a:t>
            </a:r>
          </a:p>
          <a:p>
            <a:pPr marL="342900" lvl="1" indent="-342900">
              <a:buSzPct val="80000"/>
              <a:buFont typeface="Arial" charset="0"/>
              <a:buChar char="•"/>
            </a:pPr>
            <a:endParaRPr lang="en-US" sz="2400">
              <a:latin typeface="Calibri" pitchFamily="34" charset="0"/>
            </a:endParaRPr>
          </a:p>
          <a:p>
            <a:pPr marL="342900" lvl="1" indent="-342900">
              <a:buSzPct val="80000"/>
              <a:buFont typeface="Arial" charset="0"/>
              <a:buChar char="•"/>
            </a:pPr>
            <a:r>
              <a:rPr lang="en-US" sz="2400">
                <a:latin typeface="Calibri" pitchFamily="34" charset="0"/>
              </a:rPr>
              <a:t>The state agency must also develop the capability to electronically interface with </a:t>
            </a:r>
            <a:r>
              <a:rPr lang="en-US" sz="2400" i="1">
                <a:latin typeface="Calibri" pitchFamily="34" charset="0"/>
              </a:rPr>
              <a:t>FAFSA on the Web</a:t>
            </a:r>
          </a:p>
          <a:p>
            <a:pPr marL="342900" lvl="1" indent="-342900">
              <a:buSzPct val="80000"/>
            </a:pP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txBox="1">
            <a:spLocks/>
          </p:cNvSpPr>
          <p:nvPr/>
        </p:nvSpPr>
        <p:spPr bwMode="auto">
          <a:xfrm>
            <a:off x="0" y="381000"/>
            <a:ext cx="9144000" cy="1371600"/>
          </a:xfrm>
          <a:prstGeom prst="rect">
            <a:avLst/>
          </a:prstGeom>
          <a:noFill/>
          <a:ln w="9525">
            <a:noFill/>
            <a:miter lim="800000"/>
            <a:headEnd/>
            <a:tailEnd/>
          </a:ln>
        </p:spPr>
        <p:txBody>
          <a:bodyPr/>
          <a:lstStyle/>
          <a:p>
            <a:pPr algn="ctr"/>
            <a:endParaRPr lang="en-US" sz="3600">
              <a:solidFill>
                <a:srgbClr val="00B050"/>
              </a:solidFill>
              <a:latin typeface="Calibri" pitchFamily="34" charset="0"/>
            </a:endParaRPr>
          </a:p>
        </p:txBody>
      </p:sp>
      <p:sp>
        <p:nvSpPr>
          <p:cNvPr id="4" name="Content Placeholder 1"/>
          <p:cNvSpPr txBox="1">
            <a:spLocks/>
          </p:cNvSpPr>
          <p:nvPr/>
        </p:nvSpPr>
        <p:spPr bwMode="auto">
          <a:xfrm flipH="1">
            <a:off x="3810000" y="1371600"/>
            <a:ext cx="76200" cy="1524000"/>
          </a:xfrm>
          <a:prstGeom prst="rect">
            <a:avLst/>
          </a:prstGeom>
          <a:noFill/>
          <a:ln w="9525">
            <a:noFill/>
            <a:miter lim="800000"/>
            <a:headEnd/>
            <a:tailEnd/>
          </a:ln>
        </p:spPr>
        <p:txBody>
          <a:bodyPr/>
          <a:lstStyle/>
          <a:p>
            <a:pPr>
              <a:spcBef>
                <a:spcPct val="20000"/>
              </a:spcBef>
              <a:buFont typeface="Arial" charset="0"/>
              <a:buNone/>
            </a:pPr>
            <a:endParaRPr lang="en-US" sz="2500">
              <a:latin typeface="Calibri" pitchFamily="34" charset="0"/>
            </a:endParaRPr>
          </a:p>
        </p:txBody>
      </p:sp>
      <p:sp>
        <p:nvSpPr>
          <p:cNvPr id="26628" name="Rectangle 4"/>
          <p:cNvSpPr>
            <a:spLocks noGrp="1" noChangeArrowheads="1"/>
          </p:cNvSpPr>
          <p:nvPr>
            <p:ph type="title" idx="4294967295"/>
          </p:nvPr>
        </p:nvSpPr>
        <p:spPr bwMode="auto">
          <a:xfrm>
            <a:off x="457200" y="381000"/>
            <a:ext cx="8229600" cy="1036638"/>
          </a:xfrm>
          <a:prstGeom prst="rect">
            <a:avLst/>
          </a:prstGeom>
          <a:noFill/>
          <a:ln>
            <a:miter lim="800000"/>
            <a:headEnd/>
            <a:tailEnd/>
          </a:ln>
        </p:spPr>
        <p:txBody>
          <a:bodyPr/>
          <a:lstStyle/>
          <a:p>
            <a:r>
              <a:rPr lang="en-US" smtClean="0">
                <a:solidFill>
                  <a:srgbClr val="00B050"/>
                </a:solidFill>
              </a:rPr>
              <a:t>State API</a:t>
            </a:r>
          </a:p>
        </p:txBody>
      </p:sp>
      <p:sp>
        <p:nvSpPr>
          <p:cNvPr id="26629" name="Rectangle 5"/>
          <p:cNvSpPr>
            <a:spLocks noGrp="1" noChangeArrowheads="1"/>
          </p:cNvSpPr>
          <p:nvPr>
            <p:ph type="body" sz="half" idx="4294967295"/>
          </p:nvPr>
        </p:nvSpPr>
        <p:spPr bwMode="auto">
          <a:xfrm>
            <a:off x="228600" y="1600200"/>
            <a:ext cx="4953000" cy="4525963"/>
          </a:xfrm>
          <a:prstGeom prst="rect">
            <a:avLst/>
          </a:prstGeom>
          <a:noFill/>
          <a:ln>
            <a:miter lim="800000"/>
            <a:headEnd/>
            <a:tailEnd/>
          </a:ln>
        </p:spPr>
        <p:txBody>
          <a:bodyPr/>
          <a:lstStyle/>
          <a:p>
            <a:r>
              <a:rPr lang="en-US" sz="2800" smtClean="0"/>
              <a:t>States that currently participate:</a:t>
            </a:r>
          </a:p>
          <a:p>
            <a:pPr lvl="1"/>
            <a:r>
              <a:rPr lang="en-US" sz="2400" smtClean="0"/>
              <a:t>California</a:t>
            </a:r>
          </a:p>
          <a:p>
            <a:pPr lvl="1"/>
            <a:r>
              <a:rPr lang="en-US" sz="2400" smtClean="0"/>
              <a:t>Iowa</a:t>
            </a:r>
          </a:p>
          <a:p>
            <a:pPr lvl="1"/>
            <a:r>
              <a:rPr lang="en-US" sz="2400" smtClean="0"/>
              <a:t>Mississippi</a:t>
            </a:r>
          </a:p>
          <a:p>
            <a:pPr lvl="1"/>
            <a:r>
              <a:rPr lang="en-US" sz="2400" smtClean="0"/>
              <a:t>New Jersey</a:t>
            </a:r>
          </a:p>
          <a:p>
            <a:pPr lvl="1"/>
            <a:r>
              <a:rPr lang="en-US" sz="2400" smtClean="0"/>
              <a:t>New York</a:t>
            </a:r>
          </a:p>
          <a:p>
            <a:pPr lvl="1"/>
            <a:r>
              <a:rPr lang="en-US" sz="2400" smtClean="0"/>
              <a:t>Pennsylvania</a:t>
            </a:r>
          </a:p>
          <a:p>
            <a:pPr lvl="1"/>
            <a:r>
              <a:rPr lang="en-US" sz="2400" smtClean="0"/>
              <a:t>Vermont</a:t>
            </a:r>
          </a:p>
        </p:txBody>
      </p:sp>
      <p:sp>
        <p:nvSpPr>
          <p:cNvPr id="26630" name="Rectangle 6"/>
          <p:cNvSpPr>
            <a:spLocks noGrp="1" noChangeArrowheads="1"/>
          </p:cNvSpPr>
          <p:nvPr>
            <p:ph type="body" sz="half" idx="4294967295"/>
          </p:nvPr>
        </p:nvSpPr>
        <p:spPr bwMode="auto">
          <a:xfrm>
            <a:off x="5181600" y="1600200"/>
            <a:ext cx="3505200" cy="4525963"/>
          </a:xfrm>
          <a:prstGeom prst="rect">
            <a:avLst/>
          </a:prstGeom>
          <a:noFill/>
          <a:ln>
            <a:miter lim="800000"/>
            <a:headEnd/>
            <a:tailEnd/>
          </a:ln>
        </p:spPr>
        <p:txBody>
          <a:bodyPr/>
          <a:lstStyle/>
          <a:p>
            <a:r>
              <a:rPr lang="en-US" sz="2800" smtClean="0"/>
              <a:t>New for 2013-2014:</a:t>
            </a:r>
          </a:p>
          <a:p>
            <a:pPr lvl="1"/>
            <a:r>
              <a:rPr lang="en-US" sz="2400" smtClean="0"/>
              <a:t>Minnesota </a:t>
            </a:r>
          </a:p>
          <a:p>
            <a:pPr lvl="1"/>
            <a:endParaRPr lang="en-US" sz="24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76238" y="1371600"/>
            <a:ext cx="8382000" cy="4657725"/>
          </a:xfrm>
          <a:prstGeom prst="rect">
            <a:avLst/>
          </a:prstGeom>
          <a:noFill/>
          <a:ln w="9525">
            <a:noFill/>
            <a:miter lim="800000"/>
            <a:headEnd/>
            <a:tailEnd/>
          </a:ln>
        </p:spPr>
        <p:txBody>
          <a:bodyPr>
            <a:spAutoFit/>
          </a:bodyPr>
          <a:lstStyle/>
          <a:p>
            <a:pPr marL="342900" lvl="1" indent="-342900">
              <a:buSzPct val="80000"/>
              <a:buFont typeface="Arial" charset="0"/>
              <a:buChar char="•"/>
            </a:pPr>
            <a:r>
              <a:rPr lang="en-US" sz="2400">
                <a:latin typeface="Calibri" pitchFamily="34" charset="0"/>
              </a:rPr>
              <a:t>States that are interested in participating for 2014-2015 must attend a briefing session which will be scheduled for spring 2013</a:t>
            </a:r>
          </a:p>
          <a:p>
            <a:pPr marL="342900" lvl="1" indent="-342900">
              <a:buSzPct val="80000"/>
              <a:buFont typeface="Arial" charset="0"/>
              <a:buChar char="•"/>
            </a:pPr>
            <a:endParaRPr lang="en-US" sz="2400">
              <a:latin typeface="Calibri" pitchFamily="34" charset="0"/>
            </a:endParaRPr>
          </a:p>
          <a:p>
            <a:pPr marL="342900" lvl="1" indent="-342900">
              <a:buSzPct val="80000"/>
              <a:buFont typeface="Arial" charset="0"/>
              <a:buChar char="•"/>
            </a:pPr>
            <a:r>
              <a:rPr lang="en-US" sz="2400">
                <a:latin typeface="Calibri" pitchFamily="34" charset="0"/>
              </a:rPr>
              <a:t>To find out more information about the State API please refer to the Electronic Announcement posted to IFAP on April 23, 2012</a:t>
            </a:r>
          </a:p>
          <a:p>
            <a:pPr marL="1143000" lvl="2" indent="-228600">
              <a:buSzPct val="80000"/>
              <a:buFont typeface="Arial" charset="0"/>
              <a:buChar char="•"/>
            </a:pPr>
            <a:r>
              <a:rPr lang="en-US" sz="2000">
                <a:latin typeface="Calibri" pitchFamily="34" charset="0"/>
              </a:rPr>
              <a:t>Subject: Invitation to States for Participation in Application Programming Interface with FAFSA on the Web</a:t>
            </a:r>
            <a:r>
              <a:rPr lang="en-US" sz="2000"/>
              <a:t> </a:t>
            </a:r>
            <a:endParaRPr lang="en-US" sz="2000">
              <a:latin typeface="Calibri" pitchFamily="34" charset="0"/>
            </a:endParaRPr>
          </a:p>
          <a:p>
            <a:pPr marL="342900" lvl="1" indent="-342900">
              <a:buSzPct val="80000"/>
              <a:buFont typeface="Arial" charset="0"/>
              <a:buChar char="•"/>
            </a:pPr>
            <a:endParaRPr lang="en-US" sz="2000">
              <a:latin typeface="Calibri" pitchFamily="34" charset="0"/>
            </a:endParaRPr>
          </a:p>
          <a:p>
            <a:pPr marL="342900" lvl="1" indent="-342900">
              <a:buSzPct val="80000"/>
              <a:buFont typeface="Arial" charset="0"/>
              <a:buChar char="•"/>
            </a:pPr>
            <a:r>
              <a:rPr lang="en-US" sz="2400">
                <a:latin typeface="Calibri" pitchFamily="34" charset="0"/>
              </a:rPr>
              <a:t>Contact Andrea Bell (</a:t>
            </a:r>
            <a:r>
              <a:rPr lang="en-US" sz="2400">
                <a:latin typeface="Calibri" pitchFamily="34" charset="0"/>
                <a:hlinkClick r:id="rId2"/>
              </a:rPr>
              <a:t>Andrea.Bell@ed.gov</a:t>
            </a:r>
            <a:r>
              <a:rPr lang="en-US" sz="2400">
                <a:latin typeface="Calibri" pitchFamily="34" charset="0"/>
              </a:rPr>
              <a:t>) or Valerie Lefor (</a:t>
            </a:r>
            <a:r>
              <a:rPr lang="en-US" sz="2400">
                <a:latin typeface="Calibri" pitchFamily="34" charset="0"/>
                <a:hlinkClick r:id="rId3"/>
              </a:rPr>
              <a:t>Valerie.Lefor@ed.gov</a:t>
            </a:r>
            <a:r>
              <a:rPr lang="en-US" sz="2400">
                <a:latin typeface="Calibri" pitchFamily="34" charset="0"/>
              </a:rPr>
              <a:t>) for additional information</a:t>
            </a:r>
          </a:p>
          <a:p>
            <a:pPr marL="342900" lvl="1" indent="-342900">
              <a:buSzPct val="80000"/>
              <a:buFont typeface="Arial" charset="0"/>
              <a:buChar char="•"/>
            </a:pPr>
            <a:endParaRPr lang="en-US" sz="2400">
              <a:latin typeface="Calibri" pitchFamily="34" charset="0"/>
            </a:endParaRPr>
          </a:p>
        </p:txBody>
      </p:sp>
      <p:sp>
        <p:nvSpPr>
          <p:cNvPr id="28674" name="Title 1"/>
          <p:cNvSpPr txBox="1">
            <a:spLocks/>
          </p:cNvSpPr>
          <p:nvPr/>
        </p:nvSpPr>
        <p:spPr bwMode="auto">
          <a:xfrm>
            <a:off x="30163" y="457200"/>
            <a:ext cx="9144000" cy="1143000"/>
          </a:xfrm>
          <a:prstGeom prst="rect">
            <a:avLst/>
          </a:prstGeom>
          <a:noFill/>
          <a:ln w="9525">
            <a:noFill/>
            <a:miter lim="800000"/>
            <a:headEnd/>
            <a:tailEnd/>
          </a:ln>
        </p:spPr>
        <p:txBody>
          <a:bodyPr/>
          <a:lstStyle/>
          <a:p>
            <a:pPr algn="ctr"/>
            <a:r>
              <a:rPr lang="en-US" sz="3600">
                <a:solidFill>
                  <a:srgbClr val="00B050"/>
                </a:solidFill>
                <a:latin typeface="Calibri" pitchFamily="34" charset="0"/>
              </a:rPr>
              <a:t>State API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idx="4294967295"/>
          </p:nvPr>
        </p:nvSpPr>
        <p:spPr bwMode="auto">
          <a:xfrm>
            <a:off x="685800" y="2130425"/>
            <a:ext cx="7772400" cy="1470025"/>
          </a:xfrm>
          <a:prstGeom prst="rect">
            <a:avLst/>
          </a:prstGeom>
          <a:noFill/>
          <a:ln>
            <a:miter lim="800000"/>
            <a:headEnd/>
            <a:tailEnd/>
          </a:ln>
        </p:spPr>
        <p:txBody>
          <a:bodyPr/>
          <a:lstStyle/>
          <a:p>
            <a:r>
              <a:rPr lang="en-US" sz="4000" smtClean="0">
                <a:solidFill>
                  <a:srgbClr val="535353"/>
                </a:solidFill>
                <a:latin typeface="Arial" charset="0"/>
                <a:cs typeface="Arial" charset="0"/>
              </a:rPr>
              <a:t>FAFSA Completion Pilot Project</a:t>
            </a:r>
          </a:p>
        </p:txBody>
      </p:sp>
      <p:sp>
        <p:nvSpPr>
          <p:cNvPr id="100355" name="Rectangle 3"/>
          <p:cNvSpPr>
            <a:spLocks noGrp="1" noChangeArrowheads="1"/>
          </p:cNvSpPr>
          <p:nvPr>
            <p:ph type="subTitle" idx="4294967295"/>
          </p:nvPr>
        </p:nvSpPr>
        <p:spPr bwMode="auto">
          <a:xfrm flipH="1" flipV="1">
            <a:off x="7772400" y="3810000"/>
            <a:ext cx="76200" cy="76200"/>
          </a:xfrm>
          <a:prstGeom prst="rect">
            <a:avLst/>
          </a:prstGeom>
          <a:noFill/>
          <a:ln>
            <a:miter lim="800000"/>
            <a:headEnd/>
            <a:tailEnd/>
          </a:ln>
        </p:spPr>
        <p:txBody>
          <a:bodyPr/>
          <a:lstStyle/>
          <a:p>
            <a:pPr marL="0" indent="0" algn="ctr">
              <a:lnSpc>
                <a:spcPct val="80000"/>
              </a:lnSpc>
              <a:buFont typeface="Arial" charset="0"/>
              <a:buNone/>
            </a:pPr>
            <a:endParaRPr lang="en-US" sz="700" smtClean="0">
              <a:solidFill>
                <a:srgbClr val="535353"/>
              </a:solidFill>
              <a:latin typeface="Arial"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txBox="1">
            <a:spLocks/>
          </p:cNvSpPr>
          <p:nvPr/>
        </p:nvSpPr>
        <p:spPr bwMode="auto">
          <a:xfrm>
            <a:off x="0" y="381000"/>
            <a:ext cx="9144000" cy="1371600"/>
          </a:xfrm>
          <a:prstGeom prst="rect">
            <a:avLst/>
          </a:prstGeom>
          <a:noFill/>
          <a:ln w="9525">
            <a:noFill/>
            <a:miter lim="800000"/>
            <a:headEnd/>
            <a:tailEnd/>
          </a:ln>
        </p:spPr>
        <p:txBody>
          <a:bodyPr/>
          <a:lstStyle/>
          <a:p>
            <a:pPr algn="ctr"/>
            <a:r>
              <a:rPr lang="en-US" sz="3600">
                <a:solidFill>
                  <a:srgbClr val="00B050"/>
                </a:solidFill>
                <a:latin typeface="Calibri" pitchFamily="34" charset="0"/>
              </a:rPr>
              <a:t>FAFSA Completion Pilot Project</a:t>
            </a:r>
          </a:p>
        </p:txBody>
      </p:sp>
      <p:sp>
        <p:nvSpPr>
          <p:cNvPr id="29698" name="Rectangle 2"/>
          <p:cNvSpPr>
            <a:spLocks noChangeArrowheads="1"/>
          </p:cNvSpPr>
          <p:nvPr/>
        </p:nvSpPr>
        <p:spPr bwMode="auto">
          <a:xfrm>
            <a:off x="376238" y="1371600"/>
            <a:ext cx="8382000" cy="5203825"/>
          </a:xfrm>
          <a:prstGeom prst="rect">
            <a:avLst/>
          </a:prstGeom>
          <a:noFill/>
          <a:ln w="9525">
            <a:noFill/>
            <a:miter lim="800000"/>
            <a:headEnd/>
            <a:tailEnd/>
          </a:ln>
        </p:spPr>
        <p:txBody>
          <a:bodyPr>
            <a:spAutoFit/>
          </a:bodyPr>
          <a:lstStyle/>
          <a:p>
            <a:pPr marL="342900" lvl="1" indent="-342900">
              <a:buSzPct val="80000"/>
              <a:buFont typeface="Arial" charset="0"/>
              <a:buChar char="•"/>
            </a:pPr>
            <a:r>
              <a:rPr lang="en-US" sz="2400">
                <a:latin typeface="Calibri" pitchFamily="34" charset="0"/>
              </a:rPr>
              <a:t>In 2010, the U.S. Department of Education implemented a FAFSA Completion Project designed to assist local educational agencies (LEAs) and secondary school administrators in determining which of their students have completed a FAFSA for the upcoming school year</a:t>
            </a:r>
          </a:p>
          <a:p>
            <a:pPr marL="342900" lvl="1" indent="-342900">
              <a:buSzPct val="80000"/>
              <a:buFont typeface="Arial" charset="0"/>
              <a:buChar char="•"/>
            </a:pPr>
            <a:endParaRPr lang="en-US" sz="2400">
              <a:latin typeface="Calibri" pitchFamily="34" charset="0"/>
            </a:endParaRPr>
          </a:p>
          <a:p>
            <a:pPr marL="342900" lvl="1" indent="-342900">
              <a:buSzPct val="80000"/>
              <a:buFont typeface="Arial" charset="0"/>
              <a:buChar char="•"/>
            </a:pPr>
            <a:r>
              <a:rPr lang="en-US" sz="2400">
                <a:latin typeface="Calibri" pitchFamily="34" charset="0"/>
              </a:rPr>
              <a:t>FAFSA completion information provided under the FAFSA Completion Project can help LEAs and secondary schools in implementing targeted outreach efforts to assist their high school seniors and their families who have not yet submitted a FAFSA, or who submitted a FAFSA that may be incomplete</a:t>
            </a:r>
          </a:p>
          <a:p>
            <a:pPr marL="342900" lvl="1" indent="-342900">
              <a:buSzPct val="80000"/>
              <a:buFont typeface="Arial" charset="0"/>
              <a:buChar char="•"/>
            </a:pPr>
            <a:endParaRPr lang="en-US" sz="2400">
              <a:latin typeface="Calibri" pitchFamily="34" charset="0"/>
            </a:endParaRPr>
          </a:p>
          <a:p>
            <a:pPr marL="342900" lvl="1" indent="-342900">
              <a:buSzPct val="80000"/>
              <a:buFont typeface="Arial" charset="0"/>
              <a:buChar char="•"/>
            </a:pPr>
            <a:endParaRPr lang="en-US" sz="2400">
              <a:latin typeface="Calibri" pitchFamily="34" charset="0"/>
            </a:endParaRPr>
          </a:p>
          <a:p>
            <a:pPr marL="342900" lvl="1" indent="-342900">
              <a:buSzPct val="80000"/>
              <a:buFont typeface="Arial" charset="0"/>
              <a:buChar char="•"/>
            </a:pP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ctrTitle" idx="4294967295"/>
          </p:nvPr>
        </p:nvSpPr>
        <p:spPr bwMode="auto">
          <a:xfrm>
            <a:off x="685800" y="2130425"/>
            <a:ext cx="7772400" cy="1470025"/>
          </a:xfrm>
          <a:prstGeom prst="rect">
            <a:avLst/>
          </a:prstGeom>
          <a:noFill/>
          <a:ln>
            <a:miter lim="800000"/>
            <a:headEnd/>
            <a:tailEnd/>
          </a:ln>
        </p:spPr>
        <p:txBody>
          <a:bodyPr/>
          <a:lstStyle/>
          <a:p>
            <a:r>
              <a:rPr lang="en-US" sz="4000" smtClean="0">
                <a:solidFill>
                  <a:srgbClr val="535353"/>
                </a:solidFill>
                <a:latin typeface="Arial" charset="0"/>
                <a:cs typeface="Arial" charset="0"/>
              </a:rPr>
              <a:t>2012-2013 Application Statistics</a:t>
            </a:r>
          </a:p>
        </p:txBody>
      </p:sp>
      <p:sp>
        <p:nvSpPr>
          <p:cNvPr id="89091" name="Rectangle 3"/>
          <p:cNvSpPr>
            <a:spLocks noGrp="1" noChangeArrowheads="1"/>
          </p:cNvSpPr>
          <p:nvPr>
            <p:ph type="subTitle" idx="4294967295"/>
          </p:nvPr>
        </p:nvSpPr>
        <p:spPr bwMode="auto">
          <a:xfrm flipH="1" flipV="1">
            <a:off x="7467600" y="3789218"/>
            <a:ext cx="990600" cy="1011382"/>
          </a:xfrm>
          <a:prstGeom prst="rect">
            <a:avLst/>
          </a:prstGeom>
          <a:noFill/>
          <a:ln>
            <a:miter lim="800000"/>
            <a:headEnd/>
            <a:tailEnd/>
          </a:ln>
        </p:spPr>
        <p:txBody>
          <a:bodyPr/>
          <a:lstStyle/>
          <a:p>
            <a:pPr marL="0" indent="0" algn="ctr">
              <a:lnSpc>
                <a:spcPct val="80000"/>
              </a:lnSpc>
              <a:buFont typeface="Arial" charset="0"/>
              <a:buNone/>
            </a:pPr>
            <a:endParaRPr lang="en-US" sz="700" dirty="0" smtClean="0">
              <a:solidFill>
                <a:srgbClr val="535353"/>
              </a:solidFill>
              <a:latin typeface="Arial" charset="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228600" y="1447800"/>
            <a:ext cx="8686800" cy="4473575"/>
          </a:xfrm>
          <a:prstGeom prst="rect">
            <a:avLst/>
          </a:prstGeom>
          <a:noFill/>
          <a:ln w="9525">
            <a:noFill/>
            <a:miter lim="800000"/>
            <a:headEnd/>
            <a:tailEnd/>
          </a:ln>
        </p:spPr>
        <p:txBody>
          <a:bodyPr>
            <a:spAutoFit/>
          </a:bodyPr>
          <a:lstStyle/>
          <a:p>
            <a:pPr marL="342900" lvl="1" indent="-342900">
              <a:buSzPct val="80000"/>
              <a:buFont typeface="Arial" charset="0"/>
              <a:buChar char="•"/>
            </a:pPr>
            <a:r>
              <a:rPr lang="en-US" sz="2400">
                <a:latin typeface="Calibri" pitchFamily="34" charset="0"/>
              </a:rPr>
              <a:t>92 new school districts, spanning 30 states, were recently selected for the FAFSA High School Completion Project. These 92 sites join the initial cohort that received data for the 2011-2012 school year as part of the FAFSA Completion Project’s initial pilot</a:t>
            </a:r>
          </a:p>
          <a:p>
            <a:pPr marL="342900" lvl="1" indent="-342900">
              <a:buSzPct val="80000"/>
              <a:buFont typeface="Arial" charset="0"/>
              <a:buChar char="•"/>
            </a:pPr>
            <a:endParaRPr lang="en-US" sz="2400">
              <a:latin typeface="Calibri" pitchFamily="34" charset="0"/>
            </a:endParaRPr>
          </a:p>
          <a:p>
            <a:pPr marL="342900" lvl="1" indent="-342900">
              <a:buSzPct val="80000"/>
              <a:buFont typeface="Arial" charset="0"/>
              <a:buChar char="•"/>
            </a:pPr>
            <a:r>
              <a:rPr lang="en-US" sz="2400">
                <a:latin typeface="Calibri" pitchFamily="34" charset="0"/>
              </a:rPr>
              <a:t>The school districts will be able to track whether high school seniors have completed the FAFSA starting in the 2012-2013 school year</a:t>
            </a:r>
          </a:p>
          <a:p>
            <a:pPr marL="342900" lvl="1" indent="-342900">
              <a:buSzPct val="80000"/>
              <a:buFont typeface="Arial" charset="0"/>
              <a:buChar char="•"/>
            </a:pPr>
            <a:endParaRPr lang="en-US" sz="2400">
              <a:latin typeface="Calibri" pitchFamily="34" charset="0"/>
            </a:endParaRPr>
          </a:p>
          <a:p>
            <a:pPr marL="342900" lvl="1" indent="-342900">
              <a:buSzPct val="80000"/>
              <a:buFont typeface="Arial" charset="0"/>
              <a:buChar char="•"/>
            </a:pPr>
            <a:r>
              <a:rPr lang="en-US" sz="2400">
                <a:latin typeface="Calibri" pitchFamily="34" charset="0"/>
              </a:rPr>
              <a:t>This information will help school guidance counselors focus efforts and resources on students who have not yet completed a FAFSA</a:t>
            </a:r>
          </a:p>
        </p:txBody>
      </p:sp>
      <p:sp>
        <p:nvSpPr>
          <p:cNvPr id="30722" name="Title 1"/>
          <p:cNvSpPr txBox="1">
            <a:spLocks/>
          </p:cNvSpPr>
          <p:nvPr/>
        </p:nvSpPr>
        <p:spPr bwMode="auto">
          <a:xfrm>
            <a:off x="0" y="381000"/>
            <a:ext cx="9144000" cy="1371600"/>
          </a:xfrm>
          <a:prstGeom prst="rect">
            <a:avLst/>
          </a:prstGeom>
          <a:noFill/>
          <a:ln w="9525">
            <a:noFill/>
            <a:miter lim="800000"/>
            <a:headEnd/>
            <a:tailEnd/>
          </a:ln>
        </p:spPr>
        <p:txBody>
          <a:bodyPr/>
          <a:lstStyle/>
          <a:p>
            <a:pPr algn="ctr"/>
            <a:r>
              <a:rPr lang="en-US" sz="3600">
                <a:solidFill>
                  <a:srgbClr val="00B050"/>
                </a:solidFill>
                <a:latin typeface="Calibri" pitchFamily="34" charset="0"/>
              </a:rPr>
              <a:t>FAFSA Completion Pilot Project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idx="4294967295"/>
          </p:nvPr>
        </p:nvSpPr>
        <p:spPr bwMode="auto">
          <a:xfrm>
            <a:off x="685800" y="2130425"/>
            <a:ext cx="7772400" cy="1470025"/>
          </a:xfrm>
          <a:prstGeom prst="rect">
            <a:avLst/>
          </a:prstGeom>
          <a:noFill/>
          <a:ln>
            <a:miter lim="800000"/>
            <a:headEnd/>
            <a:tailEnd/>
          </a:ln>
        </p:spPr>
        <p:txBody>
          <a:bodyPr/>
          <a:lstStyle/>
          <a:p>
            <a:r>
              <a:rPr lang="en-US" sz="4000" smtClean="0">
                <a:solidFill>
                  <a:srgbClr val="535353"/>
                </a:solidFill>
                <a:latin typeface="Arial" charset="0"/>
                <a:cs typeface="Arial" charset="0"/>
              </a:rPr>
              <a:t>FAFSA Completion Tool for High Schools</a:t>
            </a:r>
          </a:p>
        </p:txBody>
      </p:sp>
      <p:sp>
        <p:nvSpPr>
          <p:cNvPr id="101379" name="Rectangle 3"/>
          <p:cNvSpPr>
            <a:spLocks noGrp="1" noChangeArrowheads="1"/>
          </p:cNvSpPr>
          <p:nvPr>
            <p:ph type="subTitle" idx="4294967295"/>
          </p:nvPr>
        </p:nvSpPr>
        <p:spPr bwMode="auto">
          <a:xfrm flipH="1" flipV="1">
            <a:off x="7772400" y="3810000"/>
            <a:ext cx="76200" cy="76200"/>
          </a:xfrm>
          <a:prstGeom prst="rect">
            <a:avLst/>
          </a:prstGeom>
          <a:noFill/>
          <a:ln>
            <a:miter lim="800000"/>
            <a:headEnd/>
            <a:tailEnd/>
          </a:ln>
        </p:spPr>
        <p:txBody>
          <a:bodyPr/>
          <a:lstStyle/>
          <a:p>
            <a:pPr marL="0" indent="0" algn="ctr">
              <a:lnSpc>
                <a:spcPct val="80000"/>
              </a:lnSpc>
              <a:buFont typeface="Arial" charset="0"/>
              <a:buNone/>
            </a:pPr>
            <a:endParaRPr lang="en-US" sz="700" smtClean="0">
              <a:solidFill>
                <a:srgbClr val="535353"/>
              </a:solidFill>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txBox="1">
            <a:spLocks/>
          </p:cNvSpPr>
          <p:nvPr/>
        </p:nvSpPr>
        <p:spPr bwMode="auto">
          <a:xfrm>
            <a:off x="0" y="381000"/>
            <a:ext cx="9144000" cy="1143000"/>
          </a:xfrm>
          <a:prstGeom prst="rect">
            <a:avLst/>
          </a:prstGeom>
          <a:noFill/>
          <a:ln w="9525">
            <a:noFill/>
            <a:miter lim="800000"/>
            <a:headEnd/>
            <a:tailEnd/>
          </a:ln>
        </p:spPr>
        <p:txBody>
          <a:bodyPr/>
          <a:lstStyle/>
          <a:p>
            <a:pPr algn="ctr"/>
            <a:r>
              <a:rPr lang="en-US" sz="3600">
                <a:solidFill>
                  <a:srgbClr val="00B050"/>
                </a:solidFill>
                <a:latin typeface="Calibri" pitchFamily="34" charset="0"/>
              </a:rPr>
              <a:t>FAFSA Completion Tool for High Schools</a:t>
            </a:r>
          </a:p>
          <a:p>
            <a:pPr algn="ctr"/>
            <a:endParaRPr lang="en-US" sz="3600">
              <a:solidFill>
                <a:srgbClr val="00B050"/>
              </a:solidFill>
              <a:latin typeface="Calibri" pitchFamily="34" charset="0"/>
            </a:endParaRPr>
          </a:p>
        </p:txBody>
      </p:sp>
      <p:sp>
        <p:nvSpPr>
          <p:cNvPr id="33794" name="Rectangle 2"/>
          <p:cNvSpPr>
            <a:spLocks noChangeArrowheads="1"/>
          </p:cNvSpPr>
          <p:nvPr/>
        </p:nvSpPr>
        <p:spPr bwMode="auto">
          <a:xfrm>
            <a:off x="228600" y="1752600"/>
            <a:ext cx="8686800" cy="1200150"/>
          </a:xfrm>
          <a:prstGeom prst="rect">
            <a:avLst/>
          </a:prstGeom>
          <a:noFill/>
          <a:ln w="9525">
            <a:noFill/>
            <a:miter lim="800000"/>
            <a:headEnd/>
            <a:tailEnd/>
          </a:ln>
        </p:spPr>
        <p:txBody>
          <a:bodyPr>
            <a:spAutoFit/>
          </a:bodyPr>
          <a:lstStyle/>
          <a:p>
            <a:pPr marL="342900" lvl="1" indent="-342900">
              <a:buSzPct val="80000"/>
              <a:buFont typeface="Arial" charset="0"/>
              <a:buChar char="•"/>
            </a:pPr>
            <a:endParaRPr lang="en-US" sz="2400">
              <a:latin typeface="Calibri" pitchFamily="34" charset="0"/>
            </a:endParaRPr>
          </a:p>
          <a:p>
            <a:pPr marL="342900" lvl="1" indent="-342900">
              <a:buSzPct val="80000"/>
              <a:buFont typeface="Arial" charset="0"/>
              <a:buChar char="•"/>
            </a:pPr>
            <a:endParaRPr lang="en-US" sz="2400">
              <a:latin typeface="Calibri" pitchFamily="34" charset="0"/>
            </a:endParaRPr>
          </a:p>
          <a:p>
            <a:pPr marL="342900" lvl="1" indent="-342900">
              <a:buSzPct val="80000"/>
              <a:buFont typeface="Arial" charset="0"/>
              <a:buChar char="•"/>
            </a:pPr>
            <a:endParaRPr lang="en-US" sz="2400">
              <a:latin typeface="Calibri" pitchFamily="34" charset="0"/>
            </a:endParaRPr>
          </a:p>
        </p:txBody>
      </p:sp>
      <p:sp>
        <p:nvSpPr>
          <p:cNvPr id="33795" name="Rectangle 3"/>
          <p:cNvSpPr>
            <a:spLocks noChangeArrowheads="1"/>
          </p:cNvSpPr>
          <p:nvPr/>
        </p:nvSpPr>
        <p:spPr bwMode="auto">
          <a:xfrm>
            <a:off x="381000" y="1524000"/>
            <a:ext cx="8382000" cy="3378200"/>
          </a:xfrm>
          <a:prstGeom prst="rect">
            <a:avLst/>
          </a:prstGeom>
          <a:noFill/>
          <a:ln w="9525">
            <a:noFill/>
            <a:miter lim="800000"/>
            <a:headEnd/>
            <a:tailEnd/>
          </a:ln>
        </p:spPr>
        <p:txBody>
          <a:bodyPr>
            <a:spAutoFit/>
          </a:bodyPr>
          <a:lstStyle/>
          <a:p>
            <a:pPr marL="342900" lvl="1" indent="-342900">
              <a:buSzPct val="80000"/>
              <a:buFont typeface="Arial" charset="0"/>
              <a:buChar char="•"/>
            </a:pPr>
            <a:r>
              <a:rPr lang="en-US" sz="2400">
                <a:latin typeface="Calibri" pitchFamily="34" charset="0"/>
              </a:rPr>
              <a:t>Historically, high schools relied on self-reported surveys to estimate their FAFSA completion rates. These completion rates typically exceeded actual rates by 25-50%</a:t>
            </a:r>
          </a:p>
          <a:p>
            <a:pPr marL="342900" lvl="1" indent="-342900">
              <a:buSzPct val="80000"/>
              <a:buFont typeface="Arial" charset="0"/>
              <a:buChar char="•"/>
            </a:pPr>
            <a:endParaRPr lang="en-US" sz="2400">
              <a:latin typeface="Calibri" pitchFamily="34" charset="0"/>
            </a:endParaRPr>
          </a:p>
          <a:p>
            <a:pPr marL="342900" lvl="1" indent="-342900">
              <a:buSzPct val="80000"/>
              <a:buFont typeface="Arial" charset="0"/>
              <a:buChar char="•"/>
            </a:pPr>
            <a:r>
              <a:rPr lang="en-US" sz="2400">
                <a:latin typeface="Calibri" pitchFamily="34" charset="0"/>
              </a:rPr>
              <a:t>Federal Student Aid is providing high schools with current data about their FAFSA submissions and completions so that high schools can track their progress and help to ensure that their students complete a FAFSA</a:t>
            </a:r>
          </a:p>
          <a:p>
            <a:pPr marL="342900" lvl="1" indent="-342900">
              <a:buSzPct val="80000"/>
              <a:buFont typeface="Arial" charset="0"/>
              <a:buChar char="•"/>
            </a:pP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txBox="1">
            <a:spLocks/>
          </p:cNvSpPr>
          <p:nvPr/>
        </p:nvSpPr>
        <p:spPr bwMode="auto">
          <a:xfrm>
            <a:off x="0" y="381000"/>
            <a:ext cx="9144000" cy="1143000"/>
          </a:xfrm>
          <a:prstGeom prst="rect">
            <a:avLst/>
          </a:prstGeom>
          <a:noFill/>
          <a:ln w="9525">
            <a:noFill/>
            <a:miter lim="800000"/>
            <a:headEnd/>
            <a:tailEnd/>
          </a:ln>
        </p:spPr>
        <p:txBody>
          <a:bodyPr/>
          <a:lstStyle/>
          <a:p>
            <a:pPr algn="ctr"/>
            <a:r>
              <a:rPr lang="en-US" sz="3600" dirty="0">
                <a:solidFill>
                  <a:srgbClr val="00B050"/>
                </a:solidFill>
                <a:latin typeface="Calibri" pitchFamily="34" charset="0"/>
              </a:rPr>
              <a:t>FAFSA Completion Tool for High Schools</a:t>
            </a:r>
          </a:p>
          <a:p>
            <a:pPr algn="ctr"/>
            <a:endParaRPr lang="en-US" sz="4400" dirty="0">
              <a:solidFill>
                <a:srgbClr val="00B050"/>
              </a:solidFill>
              <a:latin typeface="Calibri" pitchFamily="34" charset="0"/>
            </a:endParaRPr>
          </a:p>
        </p:txBody>
      </p:sp>
      <p:sp>
        <p:nvSpPr>
          <p:cNvPr id="35842" name="Rectangle 2"/>
          <p:cNvSpPr>
            <a:spLocks noChangeArrowheads="1"/>
          </p:cNvSpPr>
          <p:nvPr/>
        </p:nvSpPr>
        <p:spPr bwMode="auto">
          <a:xfrm>
            <a:off x="228600" y="1752600"/>
            <a:ext cx="8686800" cy="1200150"/>
          </a:xfrm>
          <a:prstGeom prst="rect">
            <a:avLst/>
          </a:prstGeom>
          <a:noFill/>
          <a:ln w="9525">
            <a:noFill/>
            <a:miter lim="800000"/>
            <a:headEnd/>
            <a:tailEnd/>
          </a:ln>
        </p:spPr>
        <p:txBody>
          <a:bodyPr>
            <a:spAutoFit/>
          </a:bodyPr>
          <a:lstStyle/>
          <a:p>
            <a:pPr marL="342900" lvl="1" indent="-342900">
              <a:buSzPct val="80000"/>
              <a:buFont typeface="Arial" charset="0"/>
              <a:buChar char="•"/>
            </a:pPr>
            <a:endParaRPr lang="en-US" sz="2400">
              <a:latin typeface="Calibri" pitchFamily="34" charset="0"/>
            </a:endParaRPr>
          </a:p>
          <a:p>
            <a:pPr marL="342900" lvl="1" indent="-342900">
              <a:buSzPct val="80000"/>
              <a:buFont typeface="Arial" charset="0"/>
              <a:buChar char="•"/>
            </a:pPr>
            <a:endParaRPr lang="en-US" sz="2400">
              <a:latin typeface="Calibri" pitchFamily="34" charset="0"/>
            </a:endParaRPr>
          </a:p>
          <a:p>
            <a:pPr marL="342900" lvl="1" indent="-342900">
              <a:buSzPct val="80000"/>
              <a:buFont typeface="Arial" charset="0"/>
              <a:buChar char="•"/>
            </a:pPr>
            <a:endParaRPr lang="en-US" sz="2400">
              <a:latin typeface="Calibri" pitchFamily="34" charset="0"/>
            </a:endParaRPr>
          </a:p>
        </p:txBody>
      </p:sp>
      <p:sp>
        <p:nvSpPr>
          <p:cNvPr id="35843" name="Rectangle 3"/>
          <p:cNvSpPr>
            <a:spLocks noChangeArrowheads="1"/>
          </p:cNvSpPr>
          <p:nvPr/>
        </p:nvSpPr>
        <p:spPr bwMode="auto">
          <a:xfrm>
            <a:off x="376238" y="1371600"/>
            <a:ext cx="8382000" cy="4657725"/>
          </a:xfrm>
          <a:prstGeom prst="rect">
            <a:avLst/>
          </a:prstGeom>
          <a:noFill/>
          <a:ln w="9525">
            <a:noFill/>
            <a:miter lim="800000"/>
            <a:headEnd/>
            <a:tailEnd/>
          </a:ln>
        </p:spPr>
        <p:txBody>
          <a:bodyPr>
            <a:spAutoFit/>
          </a:bodyPr>
          <a:lstStyle/>
          <a:p>
            <a:pPr marL="342900" lvl="1" indent="-342900">
              <a:buSzPct val="80000"/>
              <a:buFont typeface="Arial" charset="0"/>
              <a:buChar char="•"/>
            </a:pPr>
            <a:r>
              <a:rPr lang="en-US" sz="2400">
                <a:latin typeface="Calibri" pitchFamily="34" charset="0"/>
              </a:rPr>
              <a:t>The data available reflects the number of submitted and completed FAFSAs among applicants no older than 18 who will have received their high school diploma by the start of the 2012-2013 school year</a:t>
            </a:r>
          </a:p>
          <a:p>
            <a:pPr marL="342900" lvl="1" indent="-342900">
              <a:buSzPct val="80000"/>
              <a:buFont typeface="Arial" charset="0"/>
              <a:buChar char="•"/>
            </a:pPr>
            <a:endParaRPr lang="en-US" sz="2400">
              <a:latin typeface="Calibri" pitchFamily="34" charset="0"/>
            </a:endParaRPr>
          </a:p>
          <a:p>
            <a:pPr marL="342900" lvl="1" indent="-342900">
              <a:buSzPct val="80000"/>
              <a:buFont typeface="Arial" charset="0"/>
              <a:buChar char="•"/>
            </a:pPr>
            <a:r>
              <a:rPr lang="en-US" sz="2400">
                <a:latin typeface="Calibri" pitchFamily="34" charset="0"/>
              </a:rPr>
              <a:t>The data is displayed in spreadsheets broken down by state or territory that include the school name and city of the high school</a:t>
            </a:r>
          </a:p>
          <a:p>
            <a:pPr marL="342900" lvl="1" indent="-342900">
              <a:buSzPct val="80000"/>
              <a:buFont typeface="Arial" charset="0"/>
              <a:buChar char="•"/>
            </a:pPr>
            <a:endParaRPr lang="en-US" sz="2400">
              <a:latin typeface="Calibri" pitchFamily="34" charset="0"/>
            </a:endParaRPr>
          </a:p>
          <a:p>
            <a:pPr marL="342900" lvl="1" indent="-342900">
              <a:buSzPct val="80000"/>
              <a:buFont typeface="Arial" charset="0"/>
              <a:buChar char="•"/>
            </a:pPr>
            <a:r>
              <a:rPr lang="en-US" sz="2400">
                <a:latin typeface="Calibri" pitchFamily="34" charset="0"/>
              </a:rPr>
              <a:t>Additional information can be found at </a:t>
            </a:r>
            <a:r>
              <a:rPr lang="en-US">
                <a:hlinkClick r:id="rId2"/>
              </a:rPr>
              <a:t>http://studentaid.ed.gov/about/data-center/student/application-volume/fafsa-completion-high-school</a:t>
            </a:r>
            <a:r>
              <a:rPr lang="en-US"/>
              <a:t> </a:t>
            </a:r>
            <a:endParaRPr lang="en-US" sz="2400">
              <a:latin typeface="Calibri" pitchFamily="34" charset="0"/>
            </a:endParaRPr>
          </a:p>
          <a:p>
            <a:pPr marL="342900" lvl="1" indent="-342900">
              <a:buSzPct val="80000"/>
              <a:buFont typeface="Arial" charset="0"/>
              <a:buChar char="•"/>
            </a:pP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srcRect t="13199" r="39369" b="23396"/>
          <a:stretch>
            <a:fillRect/>
          </a:stretch>
        </p:blipFill>
        <p:spPr bwMode="auto">
          <a:xfrm>
            <a:off x="0" y="457200"/>
            <a:ext cx="91440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oe.Aiello\Desktop\Question-and-Answer.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43250" y="1952625"/>
            <a:ext cx="2857500"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00B050"/>
                </a:solidFill>
                <a:latin typeface="Calibri" pitchFamily="34" charset="0"/>
              </a:rPr>
              <a:t>Questions?</a:t>
            </a:r>
            <a:endParaRPr lang="en-US" dirty="0">
              <a:solidFill>
                <a:srgbClr val="00B050"/>
              </a:solidFill>
              <a:latin typeface="Calibri" pitchFamily="34" charset="0"/>
            </a:endParaRPr>
          </a:p>
        </p:txBody>
      </p:sp>
    </p:spTree>
    <p:extLst>
      <p:ext uri="{BB962C8B-B14F-4D97-AF65-F5344CB8AC3E}">
        <p14:creationId xmlns:p14="http://schemas.microsoft.com/office/powerpoint/2010/main" xmlns="" val="2331998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04800" y="1524000"/>
            <a:ext cx="8534400" cy="1187450"/>
          </a:xfrm>
          <a:prstGeom prst="rect">
            <a:avLst/>
          </a:prstGeom>
          <a:noFill/>
          <a:ln w="9525">
            <a:noFill/>
            <a:miter lim="800000"/>
            <a:headEnd/>
            <a:tailEnd/>
          </a:ln>
        </p:spPr>
        <p:txBody>
          <a:bodyPr>
            <a:spAutoFit/>
          </a:bodyPr>
          <a:lstStyle/>
          <a:p>
            <a:pPr marL="230188" lvl="1" indent="-230188" algn="ctr">
              <a:buSzPct val="80000"/>
            </a:pPr>
            <a:r>
              <a:rPr lang="en-US" sz="2400">
                <a:latin typeface="Calibri" pitchFamily="34" charset="0"/>
              </a:rPr>
              <a:t>The following statistics are for applications submitted </a:t>
            </a:r>
          </a:p>
          <a:p>
            <a:pPr marL="230188" lvl="1" indent="-230188" algn="ctr">
              <a:buSzPct val="80000"/>
            </a:pPr>
            <a:r>
              <a:rPr lang="en-US" sz="2400">
                <a:latin typeface="Calibri" pitchFamily="34" charset="0"/>
              </a:rPr>
              <a:t>January 1 - September 30 </a:t>
            </a:r>
          </a:p>
          <a:p>
            <a:pPr marL="230188" lvl="1" indent="-230188">
              <a:buSzPct val="80000"/>
            </a:pPr>
            <a:endParaRPr lang="en-US" sz="2400">
              <a:latin typeface="Calibri" pitchFamily="34" charset="0"/>
            </a:endParaRPr>
          </a:p>
        </p:txBody>
      </p:sp>
      <p:sp>
        <p:nvSpPr>
          <p:cNvPr id="62467" name="Title 1"/>
          <p:cNvSpPr txBox="1">
            <a:spLocks/>
          </p:cNvSpPr>
          <p:nvPr/>
        </p:nvSpPr>
        <p:spPr bwMode="auto">
          <a:xfrm>
            <a:off x="0" y="381000"/>
            <a:ext cx="9144000" cy="1143000"/>
          </a:xfrm>
          <a:prstGeom prst="rect">
            <a:avLst/>
          </a:prstGeom>
          <a:noFill/>
          <a:ln w="9525">
            <a:noFill/>
            <a:miter lim="800000"/>
            <a:headEnd/>
            <a:tailEnd/>
          </a:ln>
        </p:spPr>
        <p:txBody>
          <a:bodyPr/>
          <a:lstStyle/>
          <a:p>
            <a:pPr algn="ctr"/>
            <a:r>
              <a:rPr lang="en-US" sz="3600">
                <a:solidFill>
                  <a:srgbClr val="00B050"/>
                </a:solidFill>
                <a:latin typeface="Calibri" pitchFamily="34" charset="0"/>
              </a:rPr>
              <a:t>Application Statistics</a:t>
            </a:r>
          </a:p>
        </p:txBody>
      </p:sp>
      <p:graphicFrame>
        <p:nvGraphicFramePr>
          <p:cNvPr id="2" name="Table 1"/>
          <p:cNvGraphicFramePr>
            <a:graphicFrameLocks noGrp="1"/>
          </p:cNvGraphicFramePr>
          <p:nvPr/>
        </p:nvGraphicFramePr>
        <p:xfrm>
          <a:off x="1543050" y="3048000"/>
          <a:ext cx="6096000" cy="2362199"/>
        </p:xfrm>
        <a:graphic>
          <a:graphicData uri="http://schemas.openxmlformats.org/drawingml/2006/table">
            <a:tbl>
              <a:tblPr firstRow="1" bandRow="1">
                <a:tableStyleId>{5C22544A-7EE6-4342-B048-85BDC9FD1C3A}</a:tableStyleId>
              </a:tblPr>
              <a:tblGrid>
                <a:gridCol w="2032000"/>
                <a:gridCol w="2032000"/>
                <a:gridCol w="2032000"/>
              </a:tblGrid>
              <a:tr h="435359">
                <a:tc>
                  <a:txBody>
                    <a:bodyPr/>
                    <a:lstStyle/>
                    <a:p>
                      <a:pPr algn="l"/>
                      <a:r>
                        <a:rPr lang="en-US" dirty="0" smtClean="0"/>
                        <a:t>Transaction Source</a:t>
                      </a:r>
                      <a:endParaRPr lang="en-US" dirty="0"/>
                    </a:p>
                  </a:txBody>
                  <a:tcPr>
                    <a:solidFill>
                      <a:srgbClr val="92D050"/>
                    </a:solidFill>
                  </a:tcPr>
                </a:tc>
                <a:tc>
                  <a:txBody>
                    <a:bodyPr/>
                    <a:lstStyle/>
                    <a:p>
                      <a:pPr algn="l"/>
                      <a:r>
                        <a:rPr lang="en-US" dirty="0" smtClean="0"/>
                        <a:t>2012-2013</a:t>
                      </a:r>
                      <a:endParaRPr lang="en-US" dirty="0"/>
                    </a:p>
                  </a:txBody>
                  <a:tcPr>
                    <a:solidFill>
                      <a:srgbClr val="92D050"/>
                    </a:solidFill>
                  </a:tcPr>
                </a:tc>
                <a:tc>
                  <a:txBody>
                    <a:bodyPr/>
                    <a:lstStyle/>
                    <a:p>
                      <a:pPr algn="l"/>
                      <a:r>
                        <a:rPr lang="en-US" dirty="0" smtClean="0"/>
                        <a:t>2011-2012</a:t>
                      </a:r>
                      <a:endParaRPr lang="en-US" dirty="0"/>
                    </a:p>
                  </a:txBody>
                  <a:tcPr>
                    <a:solidFill>
                      <a:srgbClr val="92D050"/>
                    </a:solidFill>
                  </a:tcPr>
                </a:tc>
              </a:tr>
              <a:tr h="481710">
                <a:tc>
                  <a:txBody>
                    <a:bodyPr/>
                    <a:lstStyle/>
                    <a:p>
                      <a:r>
                        <a:rPr lang="en-US" dirty="0" smtClean="0"/>
                        <a:t>Web</a:t>
                      </a:r>
                      <a:endParaRPr lang="en-US" dirty="0"/>
                    </a:p>
                  </a:txBody>
                  <a:tcPr>
                    <a:solidFill>
                      <a:schemeClr val="accent3">
                        <a:lumMod val="60000"/>
                        <a:lumOff val="40000"/>
                      </a:schemeClr>
                    </a:solidFill>
                  </a:tcPr>
                </a:tc>
                <a:tc>
                  <a:txBody>
                    <a:bodyPr/>
                    <a:lstStyle/>
                    <a:p>
                      <a:r>
                        <a:rPr lang="en-US" dirty="0" smtClean="0"/>
                        <a:t>16,437,268</a:t>
                      </a:r>
                      <a:endParaRPr lang="en-US" dirty="0"/>
                    </a:p>
                  </a:txBody>
                  <a:tcPr>
                    <a:solidFill>
                      <a:schemeClr val="accent3">
                        <a:lumMod val="60000"/>
                        <a:lumOff val="40000"/>
                      </a:schemeClr>
                    </a:solidFill>
                  </a:tcPr>
                </a:tc>
                <a:tc>
                  <a:txBody>
                    <a:bodyPr/>
                    <a:lstStyle/>
                    <a:p>
                      <a:r>
                        <a:rPr lang="en-US" dirty="0" smtClean="0"/>
                        <a:t>16,061,798</a:t>
                      </a:r>
                      <a:endParaRPr lang="en-US" dirty="0"/>
                    </a:p>
                  </a:txBody>
                  <a:tcPr>
                    <a:solidFill>
                      <a:schemeClr val="accent3">
                        <a:lumMod val="60000"/>
                        <a:lumOff val="40000"/>
                      </a:schemeClr>
                    </a:solidFill>
                  </a:tcPr>
                </a:tc>
              </a:tr>
              <a:tr h="481710">
                <a:tc>
                  <a:txBody>
                    <a:bodyPr/>
                    <a:lstStyle/>
                    <a:p>
                      <a:r>
                        <a:rPr lang="en-US" dirty="0" smtClean="0"/>
                        <a:t>EZ Web</a:t>
                      </a:r>
                      <a:endParaRPr lang="en-US" dirty="0"/>
                    </a:p>
                  </a:txBody>
                  <a:tcPr>
                    <a:solidFill>
                      <a:schemeClr val="accent3">
                        <a:lumMod val="40000"/>
                        <a:lumOff val="60000"/>
                      </a:schemeClr>
                    </a:solidFill>
                  </a:tcPr>
                </a:tc>
                <a:tc>
                  <a:txBody>
                    <a:bodyPr/>
                    <a:lstStyle/>
                    <a:p>
                      <a:r>
                        <a:rPr lang="en-US" dirty="0" smtClean="0"/>
                        <a:t>2,175,909</a:t>
                      </a:r>
                      <a:endParaRPr lang="en-US" dirty="0"/>
                    </a:p>
                  </a:txBody>
                  <a:tcPr>
                    <a:solidFill>
                      <a:schemeClr val="accent3">
                        <a:lumMod val="40000"/>
                        <a:lumOff val="60000"/>
                      </a:schemeClr>
                    </a:solidFill>
                  </a:tcPr>
                </a:tc>
                <a:tc>
                  <a:txBody>
                    <a:bodyPr/>
                    <a:lstStyle/>
                    <a:p>
                      <a:r>
                        <a:rPr lang="en-US" dirty="0" smtClean="0"/>
                        <a:t>2,443,125</a:t>
                      </a:r>
                      <a:endParaRPr lang="en-US" dirty="0"/>
                    </a:p>
                  </a:txBody>
                  <a:tcPr>
                    <a:solidFill>
                      <a:schemeClr val="accent3">
                        <a:lumMod val="40000"/>
                        <a:lumOff val="60000"/>
                      </a:schemeClr>
                    </a:solidFill>
                  </a:tcPr>
                </a:tc>
              </a:tr>
              <a:tr h="481710">
                <a:tc>
                  <a:txBody>
                    <a:bodyPr/>
                    <a:lstStyle/>
                    <a:p>
                      <a:r>
                        <a:rPr lang="en-US" dirty="0" smtClean="0"/>
                        <a:t>Paper</a:t>
                      </a:r>
                      <a:endParaRPr lang="en-US" dirty="0"/>
                    </a:p>
                  </a:txBody>
                  <a:tcPr>
                    <a:solidFill>
                      <a:schemeClr val="accent3">
                        <a:lumMod val="60000"/>
                        <a:lumOff val="40000"/>
                      </a:schemeClr>
                    </a:solidFill>
                  </a:tcPr>
                </a:tc>
                <a:tc>
                  <a:txBody>
                    <a:bodyPr/>
                    <a:lstStyle/>
                    <a:p>
                      <a:r>
                        <a:rPr lang="en-US" dirty="0" smtClean="0"/>
                        <a:t>41,268</a:t>
                      </a:r>
                      <a:endParaRPr lang="en-US" dirty="0"/>
                    </a:p>
                  </a:txBody>
                  <a:tcPr>
                    <a:solidFill>
                      <a:schemeClr val="accent3">
                        <a:lumMod val="60000"/>
                        <a:lumOff val="40000"/>
                      </a:schemeClr>
                    </a:solidFill>
                  </a:tcPr>
                </a:tc>
                <a:tc>
                  <a:txBody>
                    <a:bodyPr/>
                    <a:lstStyle/>
                    <a:p>
                      <a:r>
                        <a:rPr lang="en-US" dirty="0" smtClean="0"/>
                        <a:t>65,864</a:t>
                      </a:r>
                      <a:endParaRPr lang="en-US" dirty="0"/>
                    </a:p>
                  </a:txBody>
                  <a:tcPr>
                    <a:solidFill>
                      <a:schemeClr val="accent3">
                        <a:lumMod val="60000"/>
                        <a:lumOff val="40000"/>
                      </a:schemeClr>
                    </a:solidFill>
                  </a:tcPr>
                </a:tc>
              </a:tr>
              <a:tr h="481710">
                <a:tc>
                  <a:txBody>
                    <a:bodyPr/>
                    <a:lstStyle/>
                    <a:p>
                      <a:r>
                        <a:rPr lang="en-US" dirty="0" smtClean="0"/>
                        <a:t>Electronic Other</a:t>
                      </a:r>
                      <a:endParaRPr lang="en-US" dirty="0"/>
                    </a:p>
                  </a:txBody>
                  <a:tcPr>
                    <a:solidFill>
                      <a:schemeClr val="accent3">
                        <a:lumMod val="40000"/>
                        <a:lumOff val="60000"/>
                      </a:schemeClr>
                    </a:solidFill>
                  </a:tcPr>
                </a:tc>
                <a:tc>
                  <a:txBody>
                    <a:bodyPr/>
                    <a:lstStyle/>
                    <a:p>
                      <a:r>
                        <a:rPr lang="en-US" dirty="0" smtClean="0"/>
                        <a:t>97,510</a:t>
                      </a:r>
                      <a:endParaRPr lang="en-US" dirty="0"/>
                    </a:p>
                  </a:txBody>
                  <a:tcPr>
                    <a:solidFill>
                      <a:schemeClr val="accent3">
                        <a:lumMod val="40000"/>
                        <a:lumOff val="60000"/>
                      </a:schemeClr>
                    </a:solidFill>
                  </a:tcPr>
                </a:tc>
                <a:tc>
                  <a:txBody>
                    <a:bodyPr/>
                    <a:lstStyle/>
                    <a:p>
                      <a:r>
                        <a:rPr lang="en-US" dirty="0" smtClean="0"/>
                        <a:t>183,078</a:t>
                      </a:r>
                      <a:endParaRPr lang="en-US" dirty="0"/>
                    </a:p>
                  </a:txBody>
                  <a:tcPr>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52413" y="2260600"/>
          <a:ext cx="4091049" cy="2721708"/>
        </p:xfrm>
        <a:graphic>
          <a:graphicData uri="http://schemas.openxmlformats.org/drawingml/2006/table">
            <a:tbl>
              <a:tblPr firstRow="1" bandRow="1">
                <a:tableStyleId>{5C22544A-7EE6-4342-B048-85BDC9FD1C3A}</a:tableStyleId>
              </a:tblPr>
              <a:tblGrid>
                <a:gridCol w="1363683"/>
                <a:gridCol w="1363683"/>
                <a:gridCol w="1363683"/>
              </a:tblGrid>
              <a:tr h="944994">
                <a:tc>
                  <a:txBody>
                    <a:bodyPr/>
                    <a:lstStyle/>
                    <a:p>
                      <a:r>
                        <a:rPr lang="en-US" dirty="0" smtClean="0"/>
                        <a:t>Application Type (English)</a:t>
                      </a:r>
                      <a:endParaRPr lang="en-US" dirty="0"/>
                    </a:p>
                  </a:txBody>
                  <a:tcPr>
                    <a:solidFill>
                      <a:srgbClr val="92D050"/>
                    </a:solidFill>
                  </a:tcPr>
                </a:tc>
                <a:tc>
                  <a:txBody>
                    <a:bodyPr/>
                    <a:lstStyle/>
                    <a:p>
                      <a:r>
                        <a:rPr lang="en-US" dirty="0" smtClean="0"/>
                        <a:t>Number of applicants</a:t>
                      </a:r>
                      <a:endParaRPr lang="en-US" dirty="0"/>
                    </a:p>
                  </a:txBody>
                  <a:tcPr>
                    <a:solidFill>
                      <a:srgbClr val="92D050"/>
                    </a:solidFill>
                  </a:tcPr>
                </a:tc>
                <a:tc>
                  <a:txBody>
                    <a:bodyPr/>
                    <a:lstStyle/>
                    <a:p>
                      <a:r>
                        <a:rPr lang="en-US" dirty="0" smtClean="0"/>
                        <a:t>Average Completion</a:t>
                      </a:r>
                      <a:r>
                        <a:rPr lang="en-US" baseline="0" dirty="0" smtClean="0"/>
                        <a:t> Time (in  minutes)</a:t>
                      </a:r>
                      <a:endParaRPr lang="en-US" dirty="0"/>
                    </a:p>
                  </a:txBody>
                  <a:tcPr>
                    <a:solidFill>
                      <a:srgbClr val="92D050"/>
                    </a:solidFill>
                  </a:tcPr>
                </a:tc>
              </a:tr>
              <a:tr h="383247">
                <a:tc>
                  <a:txBody>
                    <a:bodyPr/>
                    <a:lstStyle/>
                    <a:p>
                      <a:r>
                        <a:rPr lang="en-US" dirty="0" smtClean="0"/>
                        <a:t>FAFSA</a:t>
                      </a:r>
                      <a:endParaRPr lang="en-US" dirty="0"/>
                    </a:p>
                  </a:txBody>
                  <a:tcPr>
                    <a:solidFill>
                      <a:schemeClr val="accent3">
                        <a:lumMod val="60000"/>
                        <a:lumOff val="40000"/>
                      </a:schemeClr>
                    </a:solidFill>
                  </a:tcPr>
                </a:tc>
                <a:tc>
                  <a:txBody>
                    <a:bodyPr/>
                    <a:lstStyle/>
                    <a:p>
                      <a:r>
                        <a:rPr lang="en-US" dirty="0" smtClean="0"/>
                        <a:t>3,455,616</a:t>
                      </a:r>
                      <a:endParaRPr lang="en-US" dirty="0"/>
                    </a:p>
                  </a:txBody>
                  <a:tcPr>
                    <a:solidFill>
                      <a:schemeClr val="accent3">
                        <a:lumMod val="60000"/>
                        <a:lumOff val="40000"/>
                      </a:schemeClr>
                    </a:solidFill>
                  </a:tcPr>
                </a:tc>
                <a:tc>
                  <a:txBody>
                    <a:bodyPr/>
                    <a:lstStyle/>
                    <a:p>
                      <a:r>
                        <a:rPr lang="en-US" dirty="0" smtClean="0"/>
                        <a:t>37:04</a:t>
                      </a:r>
                      <a:endParaRPr lang="en-US" dirty="0"/>
                    </a:p>
                  </a:txBody>
                  <a:tcPr>
                    <a:solidFill>
                      <a:schemeClr val="accent3">
                        <a:lumMod val="60000"/>
                        <a:lumOff val="40000"/>
                      </a:schemeClr>
                    </a:solidFill>
                  </a:tcPr>
                </a:tc>
              </a:tr>
              <a:tr h="383247">
                <a:tc>
                  <a:txBody>
                    <a:bodyPr/>
                    <a:lstStyle/>
                    <a:p>
                      <a:r>
                        <a:rPr lang="en-US" dirty="0" smtClean="0"/>
                        <a:t>EZ FAFSA</a:t>
                      </a:r>
                      <a:endParaRPr lang="en-US" dirty="0"/>
                    </a:p>
                  </a:txBody>
                  <a:tcPr>
                    <a:solidFill>
                      <a:schemeClr val="accent3">
                        <a:lumMod val="40000"/>
                        <a:lumOff val="60000"/>
                      </a:schemeClr>
                    </a:solidFill>
                  </a:tcPr>
                </a:tc>
                <a:tc>
                  <a:txBody>
                    <a:bodyPr/>
                    <a:lstStyle/>
                    <a:p>
                      <a:r>
                        <a:rPr lang="en-US" dirty="0" smtClean="0"/>
                        <a:t>329,120</a:t>
                      </a:r>
                      <a:endParaRPr lang="en-US" dirty="0"/>
                    </a:p>
                  </a:txBody>
                  <a:tcPr>
                    <a:solidFill>
                      <a:schemeClr val="accent3">
                        <a:lumMod val="40000"/>
                        <a:lumOff val="60000"/>
                      </a:schemeClr>
                    </a:solidFill>
                  </a:tcPr>
                </a:tc>
                <a:tc>
                  <a:txBody>
                    <a:bodyPr/>
                    <a:lstStyle/>
                    <a:p>
                      <a:r>
                        <a:rPr lang="en-US" dirty="0" smtClean="0"/>
                        <a:t>32:02</a:t>
                      </a:r>
                      <a:endParaRPr lang="en-US" dirty="0"/>
                    </a:p>
                  </a:txBody>
                  <a:tcPr>
                    <a:solidFill>
                      <a:schemeClr val="accent3">
                        <a:lumMod val="40000"/>
                        <a:lumOff val="60000"/>
                      </a:schemeClr>
                    </a:solidFill>
                  </a:tcPr>
                </a:tc>
              </a:tr>
              <a:tr h="383247">
                <a:tc>
                  <a:txBody>
                    <a:bodyPr/>
                    <a:lstStyle/>
                    <a:p>
                      <a:r>
                        <a:rPr lang="en-US" dirty="0" smtClean="0"/>
                        <a:t>Renewal</a:t>
                      </a:r>
                      <a:endParaRPr lang="en-US" dirty="0"/>
                    </a:p>
                  </a:txBody>
                  <a:tcPr>
                    <a:solidFill>
                      <a:schemeClr val="accent3">
                        <a:lumMod val="60000"/>
                        <a:lumOff val="40000"/>
                      </a:schemeClr>
                    </a:solidFill>
                  </a:tcPr>
                </a:tc>
                <a:tc>
                  <a:txBody>
                    <a:bodyPr/>
                    <a:lstStyle/>
                    <a:p>
                      <a:r>
                        <a:rPr lang="en-US" dirty="0" smtClean="0"/>
                        <a:t>4,003,109</a:t>
                      </a:r>
                      <a:endParaRPr lang="en-US" dirty="0"/>
                    </a:p>
                  </a:txBody>
                  <a:tcPr>
                    <a:solidFill>
                      <a:schemeClr val="accent3">
                        <a:lumMod val="60000"/>
                        <a:lumOff val="40000"/>
                      </a:schemeClr>
                    </a:solidFill>
                  </a:tcPr>
                </a:tc>
                <a:tc>
                  <a:txBody>
                    <a:bodyPr/>
                    <a:lstStyle/>
                    <a:p>
                      <a:r>
                        <a:rPr lang="en-US" dirty="0" smtClean="0"/>
                        <a:t>27:13</a:t>
                      </a:r>
                      <a:endParaRPr lang="en-US" dirty="0"/>
                    </a:p>
                  </a:txBody>
                  <a:tcPr>
                    <a:solidFill>
                      <a:schemeClr val="accent3">
                        <a:lumMod val="60000"/>
                        <a:lumOff val="40000"/>
                      </a:schemeClr>
                    </a:solidFill>
                  </a:tcPr>
                </a:tc>
              </a:tr>
              <a:tr h="383247">
                <a:tc>
                  <a:txBody>
                    <a:bodyPr/>
                    <a:lstStyle/>
                    <a:p>
                      <a:r>
                        <a:rPr lang="en-US" dirty="0" smtClean="0"/>
                        <a:t>EZ Renewal</a:t>
                      </a:r>
                      <a:endParaRPr lang="en-US" dirty="0"/>
                    </a:p>
                  </a:txBody>
                  <a:tcPr>
                    <a:solidFill>
                      <a:schemeClr val="accent3">
                        <a:lumMod val="40000"/>
                        <a:lumOff val="60000"/>
                      </a:schemeClr>
                    </a:solidFill>
                  </a:tcPr>
                </a:tc>
                <a:tc>
                  <a:txBody>
                    <a:bodyPr/>
                    <a:lstStyle/>
                    <a:p>
                      <a:r>
                        <a:rPr lang="en-US" dirty="0" smtClean="0"/>
                        <a:t>394,268</a:t>
                      </a:r>
                      <a:endParaRPr lang="en-US" dirty="0"/>
                    </a:p>
                  </a:txBody>
                  <a:tcPr>
                    <a:solidFill>
                      <a:schemeClr val="accent3">
                        <a:lumMod val="40000"/>
                        <a:lumOff val="60000"/>
                      </a:schemeClr>
                    </a:solidFill>
                  </a:tcPr>
                </a:tc>
                <a:tc>
                  <a:txBody>
                    <a:bodyPr/>
                    <a:lstStyle/>
                    <a:p>
                      <a:r>
                        <a:rPr lang="en-US" dirty="0" smtClean="0"/>
                        <a:t>19:52</a:t>
                      </a:r>
                      <a:endParaRPr lang="en-US" dirty="0"/>
                    </a:p>
                  </a:txBody>
                  <a:tcPr>
                    <a:solidFill>
                      <a:schemeClr val="accent3">
                        <a:lumMod val="40000"/>
                        <a:lumOff val="60000"/>
                      </a:schemeClr>
                    </a:solidFill>
                  </a:tcPr>
                </a:tc>
              </a:tr>
            </a:tbl>
          </a:graphicData>
        </a:graphic>
      </p:graphicFrame>
      <p:sp>
        <p:nvSpPr>
          <p:cNvPr id="63516" name="Title 1"/>
          <p:cNvSpPr txBox="1">
            <a:spLocks/>
          </p:cNvSpPr>
          <p:nvPr/>
        </p:nvSpPr>
        <p:spPr bwMode="auto">
          <a:xfrm>
            <a:off x="0" y="304800"/>
            <a:ext cx="9144000" cy="1447800"/>
          </a:xfrm>
          <a:prstGeom prst="rect">
            <a:avLst/>
          </a:prstGeom>
          <a:noFill/>
          <a:ln w="9525">
            <a:noFill/>
            <a:miter lim="800000"/>
            <a:headEnd/>
            <a:tailEnd/>
          </a:ln>
        </p:spPr>
        <p:txBody>
          <a:bodyPr/>
          <a:lstStyle/>
          <a:p>
            <a:pPr algn="ctr"/>
            <a:r>
              <a:rPr lang="en-US" sz="3600">
                <a:solidFill>
                  <a:srgbClr val="00B050"/>
                </a:solidFill>
                <a:latin typeface="Calibri" pitchFamily="34" charset="0"/>
              </a:rPr>
              <a:t>Application Statistics </a:t>
            </a:r>
          </a:p>
        </p:txBody>
      </p:sp>
      <p:sp>
        <p:nvSpPr>
          <p:cNvPr id="63517" name="Rectangle 4"/>
          <p:cNvSpPr>
            <a:spLocks noChangeArrowheads="1"/>
          </p:cNvSpPr>
          <p:nvPr/>
        </p:nvSpPr>
        <p:spPr bwMode="auto">
          <a:xfrm>
            <a:off x="304800" y="1184275"/>
            <a:ext cx="8534400" cy="822325"/>
          </a:xfrm>
          <a:prstGeom prst="rect">
            <a:avLst/>
          </a:prstGeom>
          <a:noFill/>
          <a:ln w="9525">
            <a:noFill/>
            <a:miter lim="800000"/>
            <a:headEnd/>
            <a:tailEnd/>
          </a:ln>
        </p:spPr>
        <p:txBody>
          <a:bodyPr>
            <a:spAutoFit/>
          </a:bodyPr>
          <a:lstStyle/>
          <a:p>
            <a:pPr marL="230188" lvl="1" indent="-230188" algn="ctr">
              <a:buSzPct val="80000"/>
            </a:pPr>
            <a:r>
              <a:rPr lang="en-US" sz="2400">
                <a:latin typeface="Calibri" pitchFamily="34" charset="0"/>
              </a:rPr>
              <a:t>The following statistics are for dependent student applications from January 1, 2012 - September 30, 2012</a:t>
            </a:r>
          </a:p>
        </p:txBody>
      </p:sp>
      <p:graphicFrame>
        <p:nvGraphicFramePr>
          <p:cNvPr id="6" name="Table 5"/>
          <p:cNvGraphicFramePr>
            <a:graphicFrameLocks noGrp="1"/>
          </p:cNvGraphicFramePr>
          <p:nvPr/>
        </p:nvGraphicFramePr>
        <p:xfrm>
          <a:off x="4748213" y="2281238"/>
          <a:ext cx="4091049" cy="2721708"/>
        </p:xfrm>
        <a:graphic>
          <a:graphicData uri="http://schemas.openxmlformats.org/drawingml/2006/table">
            <a:tbl>
              <a:tblPr firstRow="1" bandRow="1">
                <a:tableStyleId>{5C22544A-7EE6-4342-B048-85BDC9FD1C3A}</a:tableStyleId>
              </a:tblPr>
              <a:tblGrid>
                <a:gridCol w="1363683"/>
                <a:gridCol w="1363683"/>
                <a:gridCol w="1363683"/>
              </a:tblGrid>
              <a:tr h="1086791">
                <a:tc>
                  <a:txBody>
                    <a:bodyPr/>
                    <a:lstStyle/>
                    <a:p>
                      <a:r>
                        <a:rPr lang="en-US" dirty="0" smtClean="0"/>
                        <a:t>Application Type (Spanish)</a:t>
                      </a:r>
                      <a:endParaRPr lang="en-US" dirty="0"/>
                    </a:p>
                  </a:txBody>
                  <a:tcPr>
                    <a:solidFill>
                      <a:srgbClr val="92D050"/>
                    </a:solidFill>
                  </a:tcPr>
                </a:tc>
                <a:tc>
                  <a:txBody>
                    <a:bodyPr/>
                    <a:lstStyle/>
                    <a:p>
                      <a:pPr algn="l"/>
                      <a:r>
                        <a:rPr lang="en-US" dirty="0" smtClean="0"/>
                        <a:t>Number of applicants</a:t>
                      </a:r>
                      <a:endParaRPr lang="en-US" dirty="0"/>
                    </a:p>
                  </a:txBody>
                  <a:tcPr>
                    <a:solidFill>
                      <a:srgbClr val="92D050"/>
                    </a:solidFill>
                  </a:tcPr>
                </a:tc>
                <a:tc>
                  <a:txBody>
                    <a:bodyPr/>
                    <a:lstStyle/>
                    <a:p>
                      <a:r>
                        <a:rPr lang="en-US" dirty="0" smtClean="0"/>
                        <a:t>Average Completion</a:t>
                      </a:r>
                      <a:r>
                        <a:rPr lang="en-US" baseline="0" dirty="0" smtClean="0"/>
                        <a:t> Time (in  minutes)</a:t>
                      </a:r>
                      <a:endParaRPr lang="en-US" dirty="0"/>
                    </a:p>
                  </a:txBody>
                  <a:tcPr>
                    <a:solidFill>
                      <a:srgbClr val="92D050"/>
                    </a:solidFill>
                  </a:tcPr>
                </a:tc>
              </a:tr>
              <a:tr h="383247">
                <a:tc>
                  <a:txBody>
                    <a:bodyPr/>
                    <a:lstStyle/>
                    <a:p>
                      <a:r>
                        <a:rPr lang="en-US" dirty="0" smtClean="0"/>
                        <a:t>FAFSA</a:t>
                      </a:r>
                      <a:endParaRPr lang="en-US" dirty="0"/>
                    </a:p>
                  </a:txBody>
                  <a:tcPr>
                    <a:solidFill>
                      <a:schemeClr val="accent3">
                        <a:lumMod val="60000"/>
                        <a:lumOff val="40000"/>
                      </a:schemeClr>
                    </a:solidFill>
                  </a:tcPr>
                </a:tc>
                <a:tc>
                  <a:txBody>
                    <a:bodyPr/>
                    <a:lstStyle/>
                    <a:p>
                      <a:r>
                        <a:rPr lang="en-US" dirty="0" smtClean="0"/>
                        <a:t>28,833</a:t>
                      </a:r>
                      <a:endParaRPr lang="en-US" dirty="0"/>
                    </a:p>
                  </a:txBody>
                  <a:tcPr>
                    <a:solidFill>
                      <a:schemeClr val="accent3">
                        <a:lumMod val="60000"/>
                        <a:lumOff val="40000"/>
                      </a:schemeClr>
                    </a:solidFill>
                  </a:tcPr>
                </a:tc>
                <a:tc>
                  <a:txBody>
                    <a:bodyPr/>
                    <a:lstStyle/>
                    <a:p>
                      <a:r>
                        <a:rPr lang="en-US" dirty="0" smtClean="0"/>
                        <a:t>34:56</a:t>
                      </a:r>
                      <a:endParaRPr lang="en-US" dirty="0"/>
                    </a:p>
                  </a:txBody>
                  <a:tcPr>
                    <a:solidFill>
                      <a:schemeClr val="accent3">
                        <a:lumMod val="60000"/>
                        <a:lumOff val="40000"/>
                      </a:schemeClr>
                    </a:solidFill>
                  </a:tcPr>
                </a:tc>
              </a:tr>
              <a:tr h="383247">
                <a:tc>
                  <a:txBody>
                    <a:bodyPr/>
                    <a:lstStyle/>
                    <a:p>
                      <a:r>
                        <a:rPr lang="en-US" dirty="0" smtClean="0"/>
                        <a:t>EZ FAFSA</a:t>
                      </a:r>
                      <a:endParaRPr lang="en-US" dirty="0"/>
                    </a:p>
                  </a:txBody>
                  <a:tcPr>
                    <a:solidFill>
                      <a:schemeClr val="accent3">
                        <a:lumMod val="40000"/>
                        <a:lumOff val="60000"/>
                      </a:schemeClr>
                    </a:solidFill>
                  </a:tcPr>
                </a:tc>
                <a:tc>
                  <a:txBody>
                    <a:bodyPr/>
                    <a:lstStyle/>
                    <a:p>
                      <a:r>
                        <a:rPr lang="en-US" dirty="0" smtClean="0"/>
                        <a:t>7,003</a:t>
                      </a:r>
                      <a:endParaRPr lang="en-US" dirty="0"/>
                    </a:p>
                  </a:txBody>
                  <a:tcPr>
                    <a:solidFill>
                      <a:schemeClr val="accent3">
                        <a:lumMod val="40000"/>
                        <a:lumOff val="60000"/>
                      </a:schemeClr>
                    </a:solidFill>
                  </a:tcPr>
                </a:tc>
                <a:tc>
                  <a:txBody>
                    <a:bodyPr/>
                    <a:lstStyle/>
                    <a:p>
                      <a:r>
                        <a:rPr lang="en-US" dirty="0" smtClean="0"/>
                        <a:t>38:29</a:t>
                      </a:r>
                      <a:endParaRPr lang="en-US" dirty="0"/>
                    </a:p>
                  </a:txBody>
                  <a:tcPr>
                    <a:solidFill>
                      <a:schemeClr val="accent3">
                        <a:lumMod val="40000"/>
                        <a:lumOff val="60000"/>
                      </a:schemeClr>
                    </a:solidFill>
                  </a:tcPr>
                </a:tc>
              </a:tr>
              <a:tr h="383247">
                <a:tc>
                  <a:txBody>
                    <a:bodyPr/>
                    <a:lstStyle/>
                    <a:p>
                      <a:r>
                        <a:rPr lang="en-US" dirty="0" smtClean="0"/>
                        <a:t>Renewal</a:t>
                      </a:r>
                      <a:endParaRPr lang="en-US" dirty="0"/>
                    </a:p>
                  </a:txBody>
                  <a:tcPr>
                    <a:solidFill>
                      <a:schemeClr val="accent3">
                        <a:lumMod val="60000"/>
                        <a:lumOff val="40000"/>
                      </a:schemeClr>
                    </a:solidFill>
                  </a:tcPr>
                </a:tc>
                <a:tc>
                  <a:txBody>
                    <a:bodyPr/>
                    <a:lstStyle/>
                    <a:p>
                      <a:r>
                        <a:rPr lang="en-US" dirty="0" smtClean="0"/>
                        <a:t>41,871</a:t>
                      </a:r>
                      <a:endParaRPr lang="en-US" dirty="0"/>
                    </a:p>
                  </a:txBody>
                  <a:tcPr>
                    <a:solidFill>
                      <a:schemeClr val="accent3">
                        <a:lumMod val="60000"/>
                        <a:lumOff val="40000"/>
                      </a:schemeClr>
                    </a:solidFill>
                  </a:tcPr>
                </a:tc>
                <a:tc>
                  <a:txBody>
                    <a:bodyPr/>
                    <a:lstStyle/>
                    <a:p>
                      <a:r>
                        <a:rPr lang="en-US" dirty="0" smtClean="0"/>
                        <a:t>21:02</a:t>
                      </a:r>
                      <a:endParaRPr lang="en-US" dirty="0"/>
                    </a:p>
                  </a:txBody>
                  <a:tcPr>
                    <a:solidFill>
                      <a:schemeClr val="accent3">
                        <a:lumMod val="60000"/>
                        <a:lumOff val="40000"/>
                      </a:schemeClr>
                    </a:solidFill>
                  </a:tcPr>
                </a:tc>
              </a:tr>
              <a:tr h="383247">
                <a:tc>
                  <a:txBody>
                    <a:bodyPr/>
                    <a:lstStyle/>
                    <a:p>
                      <a:r>
                        <a:rPr lang="en-US" dirty="0" smtClean="0"/>
                        <a:t>EZ Renewal</a:t>
                      </a:r>
                      <a:endParaRPr lang="en-US" dirty="0"/>
                    </a:p>
                  </a:txBody>
                  <a:tcPr>
                    <a:solidFill>
                      <a:schemeClr val="accent3">
                        <a:lumMod val="40000"/>
                        <a:lumOff val="60000"/>
                      </a:schemeClr>
                    </a:solidFill>
                  </a:tcPr>
                </a:tc>
                <a:tc>
                  <a:txBody>
                    <a:bodyPr/>
                    <a:lstStyle/>
                    <a:p>
                      <a:r>
                        <a:rPr lang="en-US" dirty="0" smtClean="0"/>
                        <a:t>11,849</a:t>
                      </a:r>
                      <a:endParaRPr lang="en-US" dirty="0"/>
                    </a:p>
                  </a:txBody>
                  <a:tcPr>
                    <a:solidFill>
                      <a:schemeClr val="accent3">
                        <a:lumMod val="40000"/>
                        <a:lumOff val="60000"/>
                      </a:schemeClr>
                    </a:solidFill>
                  </a:tcPr>
                </a:tc>
                <a:tc>
                  <a:txBody>
                    <a:bodyPr/>
                    <a:lstStyle/>
                    <a:p>
                      <a:r>
                        <a:rPr lang="en-US" dirty="0" smtClean="0"/>
                        <a:t>23:48</a:t>
                      </a:r>
                      <a:endParaRPr lang="en-US" dirty="0"/>
                    </a:p>
                  </a:txBody>
                  <a:tcPr>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2260600"/>
          <a:ext cx="4267200" cy="3090264"/>
        </p:xfrm>
        <a:graphic>
          <a:graphicData uri="http://schemas.openxmlformats.org/drawingml/2006/table">
            <a:tbl>
              <a:tblPr firstRow="1" bandRow="1">
                <a:tableStyleId>{5C22544A-7EE6-4342-B048-85BDC9FD1C3A}</a:tableStyleId>
              </a:tblPr>
              <a:tblGrid>
                <a:gridCol w="1422400"/>
                <a:gridCol w="1422400"/>
                <a:gridCol w="1422400"/>
              </a:tblGrid>
              <a:tr h="1172186">
                <a:tc>
                  <a:txBody>
                    <a:bodyPr/>
                    <a:lstStyle/>
                    <a:p>
                      <a:r>
                        <a:rPr lang="en-US" dirty="0" smtClean="0"/>
                        <a:t>Application Type (English)</a:t>
                      </a:r>
                      <a:endParaRPr lang="en-US" dirty="0"/>
                    </a:p>
                  </a:txBody>
                  <a:tcPr>
                    <a:solidFill>
                      <a:srgbClr val="92D050"/>
                    </a:solidFill>
                  </a:tcPr>
                </a:tc>
                <a:tc>
                  <a:txBody>
                    <a:bodyPr/>
                    <a:lstStyle/>
                    <a:p>
                      <a:r>
                        <a:rPr lang="en-US" dirty="0" smtClean="0"/>
                        <a:t>Number of applicants</a:t>
                      </a:r>
                      <a:endParaRPr lang="en-US" dirty="0"/>
                    </a:p>
                  </a:txBody>
                  <a:tcPr>
                    <a:solidFill>
                      <a:srgbClr val="92D050"/>
                    </a:solidFill>
                  </a:tcPr>
                </a:tc>
                <a:tc>
                  <a:txBody>
                    <a:bodyPr/>
                    <a:lstStyle/>
                    <a:p>
                      <a:r>
                        <a:rPr lang="en-US" dirty="0" smtClean="0"/>
                        <a:t>Average Completion</a:t>
                      </a:r>
                      <a:r>
                        <a:rPr lang="en-US" baseline="0" dirty="0" smtClean="0"/>
                        <a:t> Time (in minutes) </a:t>
                      </a:r>
                      <a:endParaRPr lang="en-US" dirty="0"/>
                    </a:p>
                  </a:txBody>
                  <a:tcPr>
                    <a:solidFill>
                      <a:srgbClr val="92D050"/>
                    </a:solidFill>
                  </a:tcPr>
                </a:tc>
              </a:tr>
              <a:tr h="475386">
                <a:tc>
                  <a:txBody>
                    <a:bodyPr/>
                    <a:lstStyle/>
                    <a:p>
                      <a:r>
                        <a:rPr lang="en-US" dirty="0" smtClean="0"/>
                        <a:t>FAFSA</a:t>
                      </a:r>
                      <a:endParaRPr lang="en-US" dirty="0"/>
                    </a:p>
                  </a:txBody>
                  <a:tcPr>
                    <a:solidFill>
                      <a:schemeClr val="accent3">
                        <a:lumMod val="60000"/>
                        <a:lumOff val="40000"/>
                      </a:schemeClr>
                    </a:solidFill>
                  </a:tcPr>
                </a:tc>
                <a:tc>
                  <a:txBody>
                    <a:bodyPr/>
                    <a:lstStyle/>
                    <a:p>
                      <a:r>
                        <a:rPr lang="en-US" dirty="0" smtClean="0"/>
                        <a:t>3,879,269</a:t>
                      </a:r>
                      <a:endParaRPr lang="en-US" dirty="0"/>
                    </a:p>
                  </a:txBody>
                  <a:tcPr>
                    <a:solidFill>
                      <a:schemeClr val="accent3">
                        <a:lumMod val="60000"/>
                        <a:lumOff val="40000"/>
                      </a:schemeClr>
                    </a:solidFill>
                  </a:tcPr>
                </a:tc>
                <a:tc>
                  <a:txBody>
                    <a:bodyPr/>
                    <a:lstStyle/>
                    <a:p>
                      <a:r>
                        <a:rPr lang="en-US" dirty="0" smtClean="0"/>
                        <a:t>19:03</a:t>
                      </a:r>
                      <a:endParaRPr lang="en-US" dirty="0"/>
                    </a:p>
                  </a:txBody>
                  <a:tcPr>
                    <a:solidFill>
                      <a:schemeClr val="accent3">
                        <a:lumMod val="60000"/>
                        <a:lumOff val="40000"/>
                      </a:schemeClr>
                    </a:solidFill>
                  </a:tcPr>
                </a:tc>
              </a:tr>
              <a:tr h="475386">
                <a:tc>
                  <a:txBody>
                    <a:bodyPr/>
                    <a:lstStyle/>
                    <a:p>
                      <a:r>
                        <a:rPr lang="en-US" dirty="0" smtClean="0"/>
                        <a:t>EZ FAFSA</a:t>
                      </a:r>
                      <a:endParaRPr lang="en-US" dirty="0"/>
                    </a:p>
                  </a:txBody>
                  <a:tcPr>
                    <a:solidFill>
                      <a:schemeClr val="accent3">
                        <a:lumMod val="40000"/>
                        <a:lumOff val="60000"/>
                      </a:schemeClr>
                    </a:solidFill>
                  </a:tcPr>
                </a:tc>
                <a:tc>
                  <a:txBody>
                    <a:bodyPr/>
                    <a:lstStyle/>
                    <a:p>
                      <a:r>
                        <a:rPr lang="en-US" dirty="0" smtClean="0"/>
                        <a:t>594,765</a:t>
                      </a:r>
                      <a:endParaRPr lang="en-US" dirty="0"/>
                    </a:p>
                  </a:txBody>
                  <a:tcPr>
                    <a:solidFill>
                      <a:schemeClr val="accent3">
                        <a:lumMod val="40000"/>
                        <a:lumOff val="60000"/>
                      </a:schemeClr>
                    </a:solidFill>
                  </a:tcPr>
                </a:tc>
                <a:tc>
                  <a:txBody>
                    <a:bodyPr/>
                    <a:lstStyle/>
                    <a:p>
                      <a:r>
                        <a:rPr lang="en-US" dirty="0" smtClean="0"/>
                        <a:t>16:31</a:t>
                      </a:r>
                      <a:endParaRPr lang="en-US" dirty="0"/>
                    </a:p>
                  </a:txBody>
                  <a:tcPr>
                    <a:solidFill>
                      <a:schemeClr val="accent3">
                        <a:lumMod val="40000"/>
                        <a:lumOff val="60000"/>
                      </a:schemeClr>
                    </a:solidFill>
                  </a:tcPr>
                </a:tc>
              </a:tr>
              <a:tr h="475386">
                <a:tc>
                  <a:txBody>
                    <a:bodyPr/>
                    <a:lstStyle/>
                    <a:p>
                      <a:r>
                        <a:rPr lang="en-US" dirty="0" smtClean="0"/>
                        <a:t>Renewal</a:t>
                      </a:r>
                      <a:endParaRPr lang="en-US" dirty="0"/>
                    </a:p>
                  </a:txBody>
                  <a:tcPr>
                    <a:solidFill>
                      <a:schemeClr val="accent3">
                        <a:lumMod val="60000"/>
                        <a:lumOff val="40000"/>
                      </a:schemeClr>
                    </a:solidFill>
                  </a:tcPr>
                </a:tc>
                <a:tc>
                  <a:txBody>
                    <a:bodyPr/>
                    <a:lstStyle/>
                    <a:p>
                      <a:r>
                        <a:rPr lang="en-US" dirty="0" smtClean="0"/>
                        <a:t>4,894,169</a:t>
                      </a:r>
                      <a:endParaRPr lang="en-US" dirty="0"/>
                    </a:p>
                  </a:txBody>
                  <a:tcPr>
                    <a:solidFill>
                      <a:schemeClr val="accent3">
                        <a:lumMod val="60000"/>
                        <a:lumOff val="40000"/>
                      </a:schemeClr>
                    </a:solidFill>
                  </a:tcPr>
                </a:tc>
                <a:tc>
                  <a:txBody>
                    <a:bodyPr/>
                    <a:lstStyle/>
                    <a:p>
                      <a:r>
                        <a:rPr lang="en-US" dirty="0" smtClean="0"/>
                        <a:t>14:36</a:t>
                      </a:r>
                      <a:endParaRPr lang="en-US" dirty="0"/>
                    </a:p>
                  </a:txBody>
                  <a:tcPr>
                    <a:solidFill>
                      <a:schemeClr val="accent3">
                        <a:lumMod val="60000"/>
                        <a:lumOff val="40000"/>
                      </a:schemeClr>
                    </a:solidFill>
                  </a:tcPr>
                </a:tc>
              </a:tr>
              <a:tr h="475386">
                <a:tc>
                  <a:txBody>
                    <a:bodyPr/>
                    <a:lstStyle/>
                    <a:p>
                      <a:r>
                        <a:rPr lang="en-US" dirty="0" smtClean="0"/>
                        <a:t>EZ Renewal</a:t>
                      </a:r>
                      <a:endParaRPr lang="en-US" dirty="0"/>
                    </a:p>
                  </a:txBody>
                  <a:tcPr>
                    <a:solidFill>
                      <a:schemeClr val="accent3">
                        <a:lumMod val="40000"/>
                        <a:lumOff val="60000"/>
                      </a:schemeClr>
                    </a:solidFill>
                  </a:tcPr>
                </a:tc>
                <a:tc>
                  <a:txBody>
                    <a:bodyPr/>
                    <a:lstStyle/>
                    <a:p>
                      <a:r>
                        <a:rPr lang="en-US" dirty="0" smtClean="0"/>
                        <a:t>774,079</a:t>
                      </a:r>
                      <a:endParaRPr lang="en-US" dirty="0"/>
                    </a:p>
                  </a:txBody>
                  <a:tcPr>
                    <a:solidFill>
                      <a:schemeClr val="accent3">
                        <a:lumMod val="40000"/>
                        <a:lumOff val="60000"/>
                      </a:schemeClr>
                    </a:solidFill>
                  </a:tcPr>
                </a:tc>
                <a:tc>
                  <a:txBody>
                    <a:bodyPr/>
                    <a:lstStyle/>
                    <a:p>
                      <a:r>
                        <a:rPr lang="en-US" dirty="0" smtClean="0"/>
                        <a:t>10:60</a:t>
                      </a:r>
                      <a:endParaRPr lang="en-US" dirty="0"/>
                    </a:p>
                  </a:txBody>
                  <a:tcPr>
                    <a:solidFill>
                      <a:schemeClr val="accent3">
                        <a:lumMod val="40000"/>
                        <a:lumOff val="60000"/>
                      </a:schemeClr>
                    </a:solidFill>
                  </a:tcPr>
                </a:tc>
              </a:tr>
            </a:tbl>
          </a:graphicData>
        </a:graphic>
      </p:graphicFrame>
      <p:sp>
        <p:nvSpPr>
          <p:cNvPr id="64540" name="Title 1"/>
          <p:cNvSpPr txBox="1">
            <a:spLocks/>
          </p:cNvSpPr>
          <p:nvPr/>
        </p:nvSpPr>
        <p:spPr bwMode="auto">
          <a:xfrm>
            <a:off x="0" y="304800"/>
            <a:ext cx="9144000" cy="1447800"/>
          </a:xfrm>
          <a:prstGeom prst="rect">
            <a:avLst/>
          </a:prstGeom>
          <a:noFill/>
          <a:ln w="9525">
            <a:noFill/>
            <a:miter lim="800000"/>
            <a:headEnd/>
            <a:tailEnd/>
          </a:ln>
        </p:spPr>
        <p:txBody>
          <a:bodyPr/>
          <a:lstStyle/>
          <a:p>
            <a:pPr algn="ctr"/>
            <a:r>
              <a:rPr lang="en-US" sz="3600">
                <a:solidFill>
                  <a:srgbClr val="00B050"/>
                </a:solidFill>
                <a:latin typeface="Calibri" pitchFamily="34" charset="0"/>
              </a:rPr>
              <a:t>Application Statistics </a:t>
            </a:r>
          </a:p>
        </p:txBody>
      </p:sp>
      <p:sp>
        <p:nvSpPr>
          <p:cNvPr id="64541" name="Rectangle 4"/>
          <p:cNvSpPr>
            <a:spLocks noChangeArrowheads="1"/>
          </p:cNvSpPr>
          <p:nvPr/>
        </p:nvSpPr>
        <p:spPr bwMode="auto">
          <a:xfrm>
            <a:off x="304800" y="1184275"/>
            <a:ext cx="8534400" cy="822325"/>
          </a:xfrm>
          <a:prstGeom prst="rect">
            <a:avLst/>
          </a:prstGeom>
          <a:noFill/>
          <a:ln w="9525">
            <a:noFill/>
            <a:miter lim="800000"/>
            <a:headEnd/>
            <a:tailEnd/>
          </a:ln>
        </p:spPr>
        <p:txBody>
          <a:bodyPr>
            <a:spAutoFit/>
          </a:bodyPr>
          <a:lstStyle/>
          <a:p>
            <a:pPr marL="230188" lvl="1" indent="-230188" algn="ctr">
              <a:buSzPct val="80000"/>
            </a:pPr>
            <a:r>
              <a:rPr lang="en-US" sz="2400">
                <a:latin typeface="Calibri" pitchFamily="34" charset="0"/>
              </a:rPr>
              <a:t>The following statistics are for independent student applications from January 1, 2012 - September 30, 2012</a:t>
            </a:r>
          </a:p>
        </p:txBody>
      </p:sp>
      <p:graphicFrame>
        <p:nvGraphicFramePr>
          <p:cNvPr id="6" name="Table 5"/>
          <p:cNvGraphicFramePr>
            <a:graphicFrameLocks noGrp="1"/>
          </p:cNvGraphicFramePr>
          <p:nvPr/>
        </p:nvGraphicFramePr>
        <p:xfrm>
          <a:off x="4648200" y="2260600"/>
          <a:ext cx="4267200" cy="3090264"/>
        </p:xfrm>
        <a:graphic>
          <a:graphicData uri="http://schemas.openxmlformats.org/drawingml/2006/table">
            <a:tbl>
              <a:tblPr firstRow="1" bandRow="1">
                <a:tableStyleId>{5C22544A-7EE6-4342-B048-85BDC9FD1C3A}</a:tableStyleId>
              </a:tblPr>
              <a:tblGrid>
                <a:gridCol w="1422400"/>
                <a:gridCol w="1422400"/>
                <a:gridCol w="1422400"/>
              </a:tblGrid>
              <a:tr h="1219400">
                <a:tc>
                  <a:txBody>
                    <a:bodyPr/>
                    <a:lstStyle/>
                    <a:p>
                      <a:r>
                        <a:rPr lang="en-US" dirty="0" smtClean="0"/>
                        <a:t>Application Type (Spanish)</a:t>
                      </a:r>
                      <a:endParaRPr lang="en-US" dirty="0"/>
                    </a:p>
                  </a:txBody>
                  <a:tcPr>
                    <a:solidFill>
                      <a:srgbClr val="92D050"/>
                    </a:solidFill>
                  </a:tcPr>
                </a:tc>
                <a:tc>
                  <a:txBody>
                    <a:bodyPr/>
                    <a:lstStyle/>
                    <a:p>
                      <a:r>
                        <a:rPr lang="en-US" dirty="0" smtClean="0"/>
                        <a:t>Number of applicants</a:t>
                      </a:r>
                      <a:endParaRPr lang="en-US" dirty="0"/>
                    </a:p>
                  </a:txBody>
                  <a:tcPr>
                    <a:solidFill>
                      <a:srgbClr val="92D050"/>
                    </a:solidFill>
                  </a:tcPr>
                </a:tc>
                <a:tc>
                  <a:txBody>
                    <a:bodyPr/>
                    <a:lstStyle/>
                    <a:p>
                      <a:r>
                        <a:rPr lang="en-US" dirty="0" smtClean="0"/>
                        <a:t>Average Completion</a:t>
                      </a:r>
                      <a:r>
                        <a:rPr lang="en-US" baseline="0" dirty="0" smtClean="0"/>
                        <a:t> Time (in minutes) </a:t>
                      </a:r>
                      <a:endParaRPr lang="en-US" dirty="0"/>
                    </a:p>
                  </a:txBody>
                  <a:tcPr>
                    <a:solidFill>
                      <a:srgbClr val="92D050"/>
                    </a:solidFill>
                  </a:tcPr>
                </a:tc>
              </a:tr>
              <a:tr h="467716">
                <a:tc>
                  <a:txBody>
                    <a:bodyPr/>
                    <a:lstStyle/>
                    <a:p>
                      <a:r>
                        <a:rPr lang="en-US" dirty="0" smtClean="0"/>
                        <a:t>FAFSA</a:t>
                      </a:r>
                      <a:endParaRPr lang="en-US" dirty="0"/>
                    </a:p>
                  </a:txBody>
                  <a:tcPr>
                    <a:solidFill>
                      <a:schemeClr val="accent3">
                        <a:lumMod val="60000"/>
                        <a:lumOff val="40000"/>
                      </a:schemeClr>
                    </a:solidFill>
                  </a:tcPr>
                </a:tc>
                <a:tc>
                  <a:txBody>
                    <a:bodyPr/>
                    <a:lstStyle/>
                    <a:p>
                      <a:r>
                        <a:rPr lang="en-US" dirty="0" smtClean="0"/>
                        <a:t>25,841</a:t>
                      </a:r>
                      <a:endParaRPr lang="en-US" dirty="0"/>
                    </a:p>
                  </a:txBody>
                  <a:tcPr>
                    <a:solidFill>
                      <a:schemeClr val="accent3">
                        <a:lumMod val="60000"/>
                        <a:lumOff val="40000"/>
                      </a:schemeClr>
                    </a:solidFill>
                  </a:tcPr>
                </a:tc>
                <a:tc>
                  <a:txBody>
                    <a:bodyPr/>
                    <a:lstStyle/>
                    <a:p>
                      <a:r>
                        <a:rPr lang="en-US" dirty="0" smtClean="0"/>
                        <a:t>21:51</a:t>
                      </a:r>
                      <a:endParaRPr lang="en-US" dirty="0"/>
                    </a:p>
                  </a:txBody>
                  <a:tcPr>
                    <a:solidFill>
                      <a:schemeClr val="accent3">
                        <a:lumMod val="60000"/>
                        <a:lumOff val="40000"/>
                      </a:schemeClr>
                    </a:solidFill>
                  </a:tcPr>
                </a:tc>
              </a:tr>
              <a:tr h="467716">
                <a:tc>
                  <a:txBody>
                    <a:bodyPr/>
                    <a:lstStyle/>
                    <a:p>
                      <a:r>
                        <a:rPr lang="en-US" dirty="0" smtClean="0"/>
                        <a:t>EZ FAFSA</a:t>
                      </a:r>
                      <a:endParaRPr lang="en-US" dirty="0"/>
                    </a:p>
                  </a:txBody>
                  <a:tcPr>
                    <a:solidFill>
                      <a:schemeClr val="accent3">
                        <a:lumMod val="40000"/>
                        <a:lumOff val="60000"/>
                      </a:schemeClr>
                    </a:solidFill>
                  </a:tcPr>
                </a:tc>
                <a:tc>
                  <a:txBody>
                    <a:bodyPr/>
                    <a:lstStyle/>
                    <a:p>
                      <a:r>
                        <a:rPr lang="en-US" dirty="0" smtClean="0"/>
                        <a:t>5,237</a:t>
                      </a:r>
                      <a:endParaRPr lang="en-US" dirty="0"/>
                    </a:p>
                  </a:txBody>
                  <a:tcPr>
                    <a:solidFill>
                      <a:schemeClr val="accent3">
                        <a:lumMod val="40000"/>
                        <a:lumOff val="60000"/>
                      </a:schemeClr>
                    </a:solidFill>
                  </a:tcPr>
                </a:tc>
                <a:tc>
                  <a:txBody>
                    <a:bodyPr/>
                    <a:lstStyle/>
                    <a:p>
                      <a:r>
                        <a:rPr lang="en-US" dirty="0" smtClean="0"/>
                        <a:t>24:02</a:t>
                      </a:r>
                      <a:endParaRPr lang="en-US" dirty="0"/>
                    </a:p>
                  </a:txBody>
                  <a:tcPr>
                    <a:solidFill>
                      <a:schemeClr val="accent3">
                        <a:lumMod val="40000"/>
                        <a:lumOff val="60000"/>
                      </a:schemeClr>
                    </a:solidFill>
                  </a:tcPr>
                </a:tc>
              </a:tr>
              <a:tr h="467716">
                <a:tc>
                  <a:txBody>
                    <a:bodyPr/>
                    <a:lstStyle/>
                    <a:p>
                      <a:r>
                        <a:rPr lang="en-US" dirty="0" smtClean="0"/>
                        <a:t>Renewal</a:t>
                      </a:r>
                      <a:endParaRPr lang="en-US" dirty="0"/>
                    </a:p>
                  </a:txBody>
                  <a:tcPr>
                    <a:solidFill>
                      <a:schemeClr val="accent3">
                        <a:lumMod val="60000"/>
                        <a:lumOff val="40000"/>
                      </a:schemeClr>
                    </a:solidFill>
                  </a:tcPr>
                </a:tc>
                <a:tc>
                  <a:txBody>
                    <a:bodyPr/>
                    <a:lstStyle/>
                    <a:p>
                      <a:r>
                        <a:rPr lang="en-US" dirty="0" smtClean="0"/>
                        <a:t>40,462</a:t>
                      </a:r>
                      <a:endParaRPr lang="en-US" dirty="0"/>
                    </a:p>
                  </a:txBody>
                  <a:tcPr>
                    <a:solidFill>
                      <a:schemeClr val="accent3">
                        <a:lumMod val="60000"/>
                        <a:lumOff val="40000"/>
                      </a:schemeClr>
                    </a:solidFill>
                  </a:tcPr>
                </a:tc>
                <a:tc>
                  <a:txBody>
                    <a:bodyPr/>
                    <a:lstStyle/>
                    <a:p>
                      <a:r>
                        <a:rPr lang="en-US" dirty="0" smtClean="0"/>
                        <a:t>12:56</a:t>
                      </a:r>
                      <a:endParaRPr lang="en-US" dirty="0"/>
                    </a:p>
                  </a:txBody>
                  <a:tcPr>
                    <a:solidFill>
                      <a:schemeClr val="accent3">
                        <a:lumMod val="60000"/>
                        <a:lumOff val="40000"/>
                      </a:schemeClr>
                    </a:solidFill>
                  </a:tcPr>
                </a:tc>
              </a:tr>
              <a:tr h="467716">
                <a:tc>
                  <a:txBody>
                    <a:bodyPr/>
                    <a:lstStyle/>
                    <a:p>
                      <a:r>
                        <a:rPr lang="en-US" dirty="0" smtClean="0"/>
                        <a:t>EZ Renewal</a:t>
                      </a:r>
                      <a:endParaRPr lang="en-US" dirty="0"/>
                    </a:p>
                  </a:txBody>
                  <a:tcPr>
                    <a:solidFill>
                      <a:schemeClr val="accent3">
                        <a:lumMod val="40000"/>
                        <a:lumOff val="60000"/>
                      </a:schemeClr>
                    </a:solidFill>
                  </a:tcPr>
                </a:tc>
                <a:tc>
                  <a:txBody>
                    <a:bodyPr/>
                    <a:lstStyle/>
                    <a:p>
                      <a:r>
                        <a:rPr lang="en-US" dirty="0" smtClean="0"/>
                        <a:t>7,016</a:t>
                      </a:r>
                      <a:endParaRPr lang="en-US" dirty="0"/>
                    </a:p>
                  </a:txBody>
                  <a:tcPr>
                    <a:solidFill>
                      <a:schemeClr val="accent3">
                        <a:lumMod val="40000"/>
                        <a:lumOff val="60000"/>
                      </a:schemeClr>
                    </a:solidFill>
                  </a:tcPr>
                </a:tc>
                <a:tc>
                  <a:txBody>
                    <a:bodyPr/>
                    <a:lstStyle/>
                    <a:p>
                      <a:r>
                        <a:rPr lang="en-US" dirty="0" smtClean="0"/>
                        <a:t>15:60</a:t>
                      </a:r>
                      <a:endParaRPr lang="en-US" dirty="0"/>
                    </a:p>
                  </a:txBody>
                  <a:tcPr>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txBox="1">
            <a:spLocks/>
          </p:cNvSpPr>
          <p:nvPr/>
        </p:nvSpPr>
        <p:spPr bwMode="auto">
          <a:xfrm>
            <a:off x="0" y="381000"/>
            <a:ext cx="9144000" cy="1371600"/>
          </a:xfrm>
          <a:prstGeom prst="rect">
            <a:avLst/>
          </a:prstGeom>
          <a:noFill/>
          <a:ln w="9525">
            <a:noFill/>
            <a:miter lim="800000"/>
            <a:headEnd/>
            <a:tailEnd/>
          </a:ln>
        </p:spPr>
        <p:txBody>
          <a:bodyPr/>
          <a:lstStyle/>
          <a:p>
            <a:pPr algn="ctr"/>
            <a:r>
              <a:rPr lang="en-US" sz="3600">
                <a:solidFill>
                  <a:srgbClr val="00B050"/>
                </a:solidFill>
                <a:latin typeface="Calibri" pitchFamily="34" charset="0"/>
              </a:rPr>
              <a:t>IRS Data Retrieval Tool (IRS DRT) Statistics </a:t>
            </a:r>
          </a:p>
        </p:txBody>
      </p:sp>
      <p:sp>
        <p:nvSpPr>
          <p:cNvPr id="5" name="TextBox 4"/>
          <p:cNvSpPr txBox="1"/>
          <p:nvPr/>
        </p:nvSpPr>
        <p:spPr>
          <a:xfrm>
            <a:off x="228600" y="1752600"/>
            <a:ext cx="8839200" cy="4573588"/>
          </a:xfrm>
          <a:prstGeom prst="rect">
            <a:avLst/>
          </a:prstGeom>
          <a:noFill/>
        </p:spPr>
        <p:txBody>
          <a:bodyPr>
            <a:spAutoFit/>
          </a:bodyPr>
          <a:lstStyle/>
          <a:p>
            <a:pPr marL="285750" indent="-285750">
              <a:buFont typeface="Arial" charset="0"/>
              <a:buChar char="•"/>
            </a:pPr>
            <a:r>
              <a:rPr lang="en-US" sz="2000">
                <a:latin typeface="Calibri" pitchFamily="34" charset="0"/>
              </a:rPr>
              <a:t>As of July 15</a:t>
            </a:r>
            <a:r>
              <a:rPr lang="en-US" sz="2000" baseline="30000">
                <a:latin typeface="Calibri" pitchFamily="34" charset="0"/>
              </a:rPr>
              <a:t>th</a:t>
            </a:r>
            <a:r>
              <a:rPr lang="en-US" sz="2000">
                <a:latin typeface="Calibri" pitchFamily="34" charset="0"/>
              </a:rPr>
              <a:t>, the volume of successful authentications with the IRS for the 2012-2013 cycle surpassed the entire volume of successful authentications for 2011-2012 </a:t>
            </a:r>
          </a:p>
          <a:p>
            <a:pPr marL="285750" indent="-285750">
              <a:buFont typeface="Arial" charset="0"/>
              <a:buChar char="•"/>
            </a:pPr>
            <a:endParaRPr lang="en-US" sz="2000">
              <a:latin typeface="Calibri" pitchFamily="34" charset="0"/>
            </a:endParaRPr>
          </a:p>
          <a:p>
            <a:pPr marL="285750" indent="-285750">
              <a:buFont typeface="Arial" charset="0"/>
              <a:buChar char="•"/>
            </a:pPr>
            <a:r>
              <a:rPr lang="en-US" sz="2000">
                <a:latin typeface="Calibri" pitchFamily="34" charset="0"/>
              </a:rPr>
              <a:t>As of September 23</a:t>
            </a:r>
            <a:r>
              <a:rPr lang="en-US" sz="2000" baseline="30000">
                <a:latin typeface="Calibri" pitchFamily="34" charset="0"/>
              </a:rPr>
              <a:t>rd</a:t>
            </a:r>
            <a:r>
              <a:rPr lang="en-US" sz="2000">
                <a:latin typeface="Calibri" pitchFamily="34" charset="0"/>
              </a:rPr>
              <a:t>  (when 2011-2012 correction processing ended and the IRS DRT was no longer available for that year), 5,198,417 unique users had successfully authenticated for 2011-2012</a:t>
            </a:r>
          </a:p>
          <a:p>
            <a:pPr marL="285750" indent="-285750">
              <a:buFont typeface="Arial" charset="0"/>
              <a:buChar char="•"/>
            </a:pPr>
            <a:endParaRPr lang="en-US" sz="2000">
              <a:latin typeface="Calibri" pitchFamily="34" charset="0"/>
            </a:endParaRPr>
          </a:p>
          <a:p>
            <a:pPr marL="285750" indent="-285750">
              <a:buFont typeface="Arial" charset="0"/>
              <a:buChar char="•"/>
            </a:pPr>
            <a:r>
              <a:rPr lang="en-US" sz="2000">
                <a:latin typeface="Calibri" pitchFamily="34" charset="0"/>
              </a:rPr>
              <a:t>As of September 30</a:t>
            </a:r>
            <a:r>
              <a:rPr lang="en-US" sz="2000" baseline="30000">
                <a:latin typeface="Calibri" pitchFamily="34" charset="0"/>
              </a:rPr>
              <a:t>th</a:t>
            </a:r>
            <a:r>
              <a:rPr lang="en-US" sz="2000">
                <a:latin typeface="Calibri" pitchFamily="34" charset="0"/>
              </a:rPr>
              <a:t>, 7,160,227 unique users have successfully authenticated for 2012-2013</a:t>
            </a:r>
          </a:p>
          <a:p>
            <a:pPr marL="285750" indent="-285750">
              <a:buFont typeface="Arial" charset="0"/>
              <a:buChar char="•"/>
            </a:pPr>
            <a:endParaRPr lang="en-US" sz="2000">
              <a:latin typeface="Calibri" pitchFamily="34" charset="0"/>
            </a:endParaRPr>
          </a:p>
          <a:p>
            <a:pPr marL="285750" indent="-285750">
              <a:buFont typeface="Arial" charset="0"/>
              <a:buChar char="•"/>
            </a:pPr>
            <a:r>
              <a:rPr lang="en-US" sz="2000">
                <a:latin typeface="Calibri" pitchFamily="34" charset="0"/>
              </a:rPr>
              <a:t>For 2013-2014, the IRS DRT is scheduled to become available on February 3</a:t>
            </a:r>
            <a:r>
              <a:rPr lang="en-US" sz="2000" baseline="30000">
                <a:latin typeface="Calibri" pitchFamily="34" charset="0"/>
              </a:rPr>
              <a:t>rd</a:t>
            </a:r>
            <a:r>
              <a:rPr lang="en-US" sz="2000"/>
              <a:t> </a:t>
            </a:r>
            <a:endParaRPr lang="en-US" sz="2000">
              <a:latin typeface="Calibri" pitchFamily="34" charset="0"/>
            </a:endParaRPr>
          </a:p>
          <a:p>
            <a:pPr marL="285750" indent="-285750">
              <a:buFont typeface="Arial" charset="0"/>
              <a:buChar char="•"/>
            </a:pPr>
            <a:endParaRPr lang="en-US">
              <a:latin typeface="Calibri" pitchFamily="34" charset="0"/>
            </a:endParaRPr>
          </a:p>
          <a:p>
            <a:pPr marL="285750" indent="-285750">
              <a:buFont typeface="Arial" charset="0"/>
              <a:buChar char="•"/>
            </a:pPr>
            <a:endParaRPr lang="en-US">
              <a:latin typeface="Calibri" pitchFamily="34" charset="0"/>
            </a:endParaRPr>
          </a:p>
          <a:p>
            <a:pPr marL="285750" indent="-285750"/>
            <a:endParaRPr lang="en-US">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idx="4294967295"/>
          </p:nvPr>
        </p:nvSpPr>
        <p:spPr bwMode="auto">
          <a:xfrm>
            <a:off x="304800" y="2130425"/>
            <a:ext cx="8534400" cy="1470025"/>
          </a:xfrm>
          <a:prstGeom prst="rect">
            <a:avLst/>
          </a:prstGeom>
          <a:noFill/>
          <a:ln>
            <a:miter lim="800000"/>
            <a:headEnd/>
            <a:tailEnd/>
          </a:ln>
        </p:spPr>
        <p:txBody>
          <a:bodyPr/>
          <a:lstStyle/>
          <a:p>
            <a:r>
              <a:rPr lang="en-US" sz="4000" smtClean="0">
                <a:solidFill>
                  <a:srgbClr val="535353"/>
                </a:solidFill>
                <a:latin typeface="Arial" charset="0"/>
                <a:cs typeface="Arial" charset="0"/>
              </a:rPr>
              <a:t>2012-2013 Mid-cycle Enhancements</a:t>
            </a:r>
          </a:p>
        </p:txBody>
      </p:sp>
      <p:sp>
        <p:nvSpPr>
          <p:cNvPr id="97283" name="Rectangle 3"/>
          <p:cNvSpPr>
            <a:spLocks noGrp="1" noChangeArrowheads="1"/>
          </p:cNvSpPr>
          <p:nvPr>
            <p:ph type="subTitle" idx="4294967295"/>
          </p:nvPr>
        </p:nvSpPr>
        <p:spPr bwMode="auto">
          <a:xfrm flipH="1" flipV="1">
            <a:off x="7772400" y="3810000"/>
            <a:ext cx="76200" cy="76200"/>
          </a:xfrm>
          <a:prstGeom prst="rect">
            <a:avLst/>
          </a:prstGeom>
          <a:noFill/>
          <a:ln>
            <a:miter lim="800000"/>
            <a:headEnd/>
            <a:tailEnd/>
          </a:ln>
        </p:spPr>
        <p:txBody>
          <a:bodyPr/>
          <a:lstStyle/>
          <a:p>
            <a:pPr marL="0" indent="0" algn="ctr">
              <a:lnSpc>
                <a:spcPct val="80000"/>
              </a:lnSpc>
              <a:buFont typeface="Arial" charset="0"/>
              <a:buNone/>
            </a:pPr>
            <a:endParaRPr lang="en-US" sz="700" smtClean="0">
              <a:solidFill>
                <a:srgbClr val="535353"/>
              </a:solidFill>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txBox="1">
            <a:spLocks/>
          </p:cNvSpPr>
          <p:nvPr/>
        </p:nvSpPr>
        <p:spPr bwMode="auto">
          <a:xfrm>
            <a:off x="457200" y="457200"/>
            <a:ext cx="8229600" cy="1143000"/>
          </a:xfrm>
          <a:prstGeom prst="rect">
            <a:avLst/>
          </a:prstGeom>
          <a:noFill/>
          <a:ln w="9525">
            <a:noFill/>
            <a:miter lim="800000"/>
            <a:headEnd/>
            <a:tailEnd/>
          </a:ln>
        </p:spPr>
        <p:txBody>
          <a:bodyPr/>
          <a:lstStyle/>
          <a:p>
            <a:pPr algn="ctr"/>
            <a:r>
              <a:rPr lang="en-US" sz="3600">
                <a:solidFill>
                  <a:srgbClr val="00B050"/>
                </a:solidFill>
                <a:latin typeface="Calibri" pitchFamily="34" charset="0"/>
              </a:rPr>
              <a:t>Mid-cycle Enhancements</a:t>
            </a:r>
          </a:p>
        </p:txBody>
      </p:sp>
      <p:sp>
        <p:nvSpPr>
          <p:cNvPr id="84995" name="Text Placeholder 6"/>
          <p:cNvSpPr txBox="1">
            <a:spLocks/>
          </p:cNvSpPr>
          <p:nvPr/>
        </p:nvSpPr>
        <p:spPr bwMode="auto">
          <a:xfrm>
            <a:off x="457200" y="1295400"/>
            <a:ext cx="4040188" cy="639763"/>
          </a:xfrm>
          <a:prstGeom prst="rect">
            <a:avLst/>
          </a:prstGeom>
          <a:noFill/>
          <a:ln w="9525">
            <a:noFill/>
            <a:miter lim="800000"/>
            <a:headEnd/>
            <a:tailEnd/>
          </a:ln>
        </p:spPr>
        <p:txBody>
          <a:bodyPr/>
          <a:lstStyle/>
          <a:p>
            <a:pPr marL="342900" indent="-342900">
              <a:spcBef>
                <a:spcPct val="20000"/>
              </a:spcBef>
              <a:buFont typeface="Arial" charset="0"/>
              <a:buChar char="•"/>
            </a:pPr>
            <a:r>
              <a:rPr lang="en-US" sz="3200">
                <a:latin typeface="Calibri" pitchFamily="34" charset="0"/>
              </a:rPr>
              <a:t>Case sensitivity for PIN challenge response was removed</a:t>
            </a:r>
          </a:p>
          <a:p>
            <a:pPr marL="342900" indent="-342900">
              <a:spcBef>
                <a:spcPct val="20000"/>
              </a:spcBef>
              <a:buFont typeface="Arial" charset="0"/>
              <a:buChar char="•"/>
            </a:pPr>
            <a:r>
              <a:rPr lang="en-US" sz="3200">
                <a:latin typeface="Calibri" pitchFamily="34" charset="0"/>
              </a:rPr>
              <a:t>Automatic e-mailing of confirmation page began</a:t>
            </a:r>
          </a:p>
          <a:p>
            <a:pPr marL="342900" indent="-342900">
              <a:spcBef>
                <a:spcPct val="20000"/>
              </a:spcBef>
              <a:buFont typeface="Arial" charset="0"/>
              <a:buChar char="•"/>
            </a:pPr>
            <a:endParaRPr lang="en-US" sz="3200">
              <a:latin typeface="Calibri" pitchFamily="34" charset="0"/>
            </a:endParaRPr>
          </a:p>
        </p:txBody>
      </p:sp>
      <p:sp>
        <p:nvSpPr>
          <p:cNvPr id="84996" name="Content Placeholder 2"/>
          <p:cNvSpPr txBox="1">
            <a:spLocks/>
          </p:cNvSpPr>
          <p:nvPr/>
        </p:nvSpPr>
        <p:spPr bwMode="auto">
          <a:xfrm>
            <a:off x="457200" y="1935163"/>
            <a:ext cx="4040188" cy="3951287"/>
          </a:xfrm>
          <a:prstGeom prst="rect">
            <a:avLst/>
          </a:prstGeom>
          <a:noFill/>
          <a:ln w="9525">
            <a:noFill/>
            <a:miter lim="800000"/>
            <a:headEnd/>
            <a:tailEnd/>
          </a:ln>
        </p:spPr>
        <p:txBody>
          <a:bodyPr/>
          <a:lstStyle/>
          <a:p>
            <a:pPr marL="342900" indent="-342900">
              <a:spcBef>
                <a:spcPct val="20000"/>
              </a:spcBef>
              <a:buFont typeface="Arial" charset="0"/>
              <a:buChar char="•"/>
            </a:pPr>
            <a:endParaRPr lang="en-US" sz="2500">
              <a:latin typeface="Calibri" pitchFamily="34" charset="0"/>
            </a:endParaRPr>
          </a:p>
          <a:p>
            <a:pPr marL="342900" indent="-342900">
              <a:spcBef>
                <a:spcPct val="20000"/>
              </a:spcBef>
              <a:buFont typeface="Arial" charset="0"/>
              <a:buChar char="•"/>
            </a:pPr>
            <a:endParaRPr lang="en-US" sz="3200">
              <a:latin typeface="Calibri" pitchFamily="34" charset="0"/>
            </a:endParaRPr>
          </a:p>
          <a:p>
            <a:pPr marL="342900" indent="-342900">
              <a:spcBef>
                <a:spcPct val="20000"/>
              </a:spcBef>
              <a:buFont typeface="Arial" charset="0"/>
              <a:buChar char="•"/>
            </a:pPr>
            <a:endParaRPr lang="en-US" sz="3200">
              <a:latin typeface="Calibri" pitchFamily="34" charset="0"/>
            </a:endParaRPr>
          </a:p>
          <a:p>
            <a:pPr marL="342900" indent="-342900">
              <a:spcBef>
                <a:spcPct val="20000"/>
              </a:spcBef>
              <a:buFont typeface="Arial" charset="0"/>
              <a:buChar char="•"/>
            </a:pPr>
            <a:endParaRPr lang="en-US" sz="3200">
              <a:latin typeface="Calibri" pitchFamily="34" charset="0"/>
            </a:endParaRPr>
          </a:p>
          <a:p>
            <a:pPr marL="342900" indent="-342900">
              <a:spcBef>
                <a:spcPct val="20000"/>
              </a:spcBef>
              <a:buFont typeface="Arial" charset="0"/>
              <a:buChar char="•"/>
            </a:pPr>
            <a:endParaRPr lang="en-US" sz="3200">
              <a:latin typeface="Calibri" pitchFamily="34" charset="0"/>
            </a:endParaRPr>
          </a:p>
        </p:txBody>
      </p:sp>
      <p:sp>
        <p:nvSpPr>
          <p:cNvPr id="84997" name="Text Placeholder 7"/>
          <p:cNvSpPr txBox="1">
            <a:spLocks/>
          </p:cNvSpPr>
          <p:nvPr/>
        </p:nvSpPr>
        <p:spPr bwMode="auto">
          <a:xfrm>
            <a:off x="4645025" y="1295400"/>
            <a:ext cx="4346575" cy="639763"/>
          </a:xfrm>
          <a:prstGeom prst="rect">
            <a:avLst/>
          </a:prstGeom>
          <a:noFill/>
          <a:ln w="9525">
            <a:noFill/>
            <a:miter lim="800000"/>
            <a:headEnd/>
            <a:tailEnd/>
          </a:ln>
        </p:spPr>
        <p:txBody>
          <a:bodyPr/>
          <a:lstStyle/>
          <a:p>
            <a:pPr marL="342900" indent="-342900">
              <a:spcBef>
                <a:spcPct val="20000"/>
              </a:spcBef>
              <a:buFont typeface="Arial" charset="0"/>
              <a:buChar char="•"/>
            </a:pPr>
            <a:r>
              <a:rPr lang="en-US" sz="3200">
                <a:latin typeface="Calibri" pitchFamily="34" charset="0"/>
              </a:rPr>
              <a:t>Applicants now receive an alert when e-mail address not entered</a:t>
            </a:r>
          </a:p>
          <a:p>
            <a:pPr marL="342900" indent="-342900">
              <a:spcBef>
                <a:spcPct val="20000"/>
              </a:spcBef>
              <a:buFont typeface="Arial" charset="0"/>
              <a:buChar char="•"/>
            </a:pPr>
            <a:r>
              <a:rPr lang="en-US" sz="3200">
                <a:latin typeface="Calibri" pitchFamily="34" charset="0"/>
              </a:rPr>
              <a:t>Browse Help and Contact Us pages were merged</a:t>
            </a:r>
          </a:p>
        </p:txBody>
      </p:sp>
      <p:sp>
        <p:nvSpPr>
          <p:cNvPr id="84998" name="Content Placeholder 1"/>
          <p:cNvSpPr txBox="1">
            <a:spLocks/>
          </p:cNvSpPr>
          <p:nvPr/>
        </p:nvSpPr>
        <p:spPr bwMode="auto">
          <a:xfrm>
            <a:off x="6477000" y="5029200"/>
            <a:ext cx="2243138" cy="1131888"/>
          </a:xfrm>
          <a:prstGeom prst="rect">
            <a:avLst/>
          </a:prstGeom>
          <a:noFill/>
          <a:ln w="9525">
            <a:noFill/>
            <a:miter lim="800000"/>
            <a:headEnd/>
            <a:tailEnd/>
          </a:ln>
        </p:spPr>
        <p:txBody>
          <a:bodyPr/>
          <a:lstStyle/>
          <a:p>
            <a:pPr marL="342900" indent="-342900">
              <a:spcBef>
                <a:spcPct val="20000"/>
              </a:spcBef>
              <a:buFont typeface="Arial" charset="0"/>
              <a:buChar char="•"/>
            </a:pPr>
            <a:endParaRPr lang="en-US" sz="2500">
              <a:latin typeface="Calibri" pitchFamily="34" charset="0"/>
            </a:endParaRPr>
          </a:p>
          <a:p>
            <a:pPr marL="342900" indent="-342900">
              <a:spcBef>
                <a:spcPct val="20000"/>
              </a:spcBef>
              <a:buFont typeface="Arial" charset="0"/>
              <a:buChar char="•"/>
            </a:pPr>
            <a:endParaRPr lang="en-US" sz="320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1720</Words>
  <Application>Microsoft Office PowerPoint</Application>
  <PresentationFormat>On-screen Show (4:3)</PresentationFormat>
  <Paragraphs>237</Paragraphs>
  <Slides>35</Slides>
  <Notes>14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2012 National Association of State Student Grant &amp; Aid Programs Conference  FAFSA Application Update </vt:lpstr>
      <vt:lpstr>Agenda</vt:lpstr>
      <vt:lpstr>2012-2013 Application Statistics</vt:lpstr>
      <vt:lpstr>Slide 4</vt:lpstr>
      <vt:lpstr>Slide 5</vt:lpstr>
      <vt:lpstr>Slide 6</vt:lpstr>
      <vt:lpstr>Slide 7</vt:lpstr>
      <vt:lpstr>2012-2013 Mid-cycle Enhancements</vt:lpstr>
      <vt:lpstr>Slide 9</vt:lpstr>
      <vt:lpstr>Slide 10</vt:lpstr>
      <vt:lpstr>Slide 11</vt:lpstr>
      <vt:lpstr>2013-2014 Application Changes and Enhancements</vt:lpstr>
      <vt:lpstr>Slide 13</vt:lpstr>
      <vt:lpstr>Slide 14</vt:lpstr>
      <vt:lpstr>Slide 15</vt:lpstr>
      <vt:lpstr>Slide 16</vt:lpstr>
      <vt:lpstr>Slide 17</vt:lpstr>
      <vt:lpstr>Slide 18</vt:lpstr>
      <vt:lpstr>Slide 19</vt:lpstr>
      <vt:lpstr>Slide 20</vt:lpstr>
      <vt:lpstr>Slide 21</vt:lpstr>
      <vt:lpstr>Slide 22</vt:lpstr>
      <vt:lpstr>Slide 23</vt:lpstr>
      <vt:lpstr>State Application Programming Interface (API)</vt:lpstr>
      <vt:lpstr>Slide 25</vt:lpstr>
      <vt:lpstr>State API</vt:lpstr>
      <vt:lpstr>Slide 27</vt:lpstr>
      <vt:lpstr>FAFSA Completion Pilot Project</vt:lpstr>
      <vt:lpstr>Slide 29</vt:lpstr>
      <vt:lpstr>Slide 30</vt:lpstr>
      <vt:lpstr>FAFSA Completion Tool for High Schools</vt:lpstr>
      <vt:lpstr>Slide 32</vt:lpstr>
      <vt:lpstr>Slide 33</vt:lpstr>
      <vt:lpstr>Slide 34</vt:lpstr>
      <vt:lpstr>Questions?</vt:lpstr>
    </vt:vector>
  </TitlesOfParts>
  <Company>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ce</dc:creator>
  <cp:lastModifiedBy>lwade</cp:lastModifiedBy>
  <cp:revision>79</cp:revision>
  <cp:lastPrinted>2012-10-12T18:37:25Z</cp:lastPrinted>
  <dcterms:created xsi:type="dcterms:W3CDTF">2012-06-11T19:08:42Z</dcterms:created>
  <dcterms:modified xsi:type="dcterms:W3CDTF">2012-10-15T19:20:15Z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0x010100337D63EE5034904FBE124CE4C93FC8B0</vt:lpwstr>
  </property>
  <property fmtid="{D5CDD505-2E9C-101B-9397-08002B2CF9AE}" pid="3" name="_dlc_DocIdItemGuid">
    <vt:lpwstr>8f810f7d-8a11-484d-ad7f-0aeb8d6ca03d</vt:lpwstr>
  </property>
  <property fmtid="{D5CDD505-2E9C-101B-9397-08002B2CF9AE}" pid="4" name="_dlc_DocId">
    <vt:lpwstr>ZQHRFS737ZVJ-391-3</vt:lpwstr>
  </property>
  <property fmtid="{D5CDD505-2E9C-101B-9397-08002B2CF9AE}" pid="5" name="_dlc_DocIdUrl">
    <vt:lpwstr>https://fsa.share.ed.gov/as/comm/_layouts/DocIdRedir.aspx?ID=ZQHRFS737ZVJ-391-3, ZQHRFS737ZVJ-391-3</vt:lpwstr>
  </property>
</Properties>
</file>