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60" r:id="rId5"/>
  </p:sldMasterIdLst>
  <p:notesMasterIdLst>
    <p:notesMasterId r:id="rId22"/>
  </p:notesMasterIdLst>
  <p:sldIdLst>
    <p:sldId id="256" r:id="rId6"/>
    <p:sldId id="326" r:id="rId7"/>
    <p:sldId id="327" r:id="rId8"/>
    <p:sldId id="328" r:id="rId9"/>
    <p:sldId id="329" r:id="rId10"/>
    <p:sldId id="330" r:id="rId11"/>
    <p:sldId id="317" r:id="rId12"/>
    <p:sldId id="331" r:id="rId13"/>
    <p:sldId id="332" r:id="rId14"/>
    <p:sldId id="319" r:id="rId15"/>
    <p:sldId id="333" r:id="rId16"/>
    <p:sldId id="334" r:id="rId17"/>
    <p:sldId id="335" r:id="rId18"/>
    <p:sldId id="336" r:id="rId19"/>
    <p:sldId id="322" r:id="rId20"/>
    <p:sldId id="338" r:id="rId21"/>
  </p:sldIdLst>
  <p:sldSz cx="9144000" cy="6858000" type="screen4x3"/>
  <p:notesSz cx="6985000" cy="9271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36"/>
    <a:srgbClr val="ACACAC"/>
    <a:srgbClr val="FF9999"/>
    <a:srgbClr val="AD0033"/>
    <a:srgbClr val="867F7C"/>
    <a:srgbClr val="C0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48" autoAdjust="0"/>
  </p:normalViewPr>
  <p:slideViewPr>
    <p:cSldViewPr snapToGrid="0" snapToObjects="1">
      <p:cViewPr varScale="1">
        <p:scale>
          <a:sx n="76" d="100"/>
          <a:sy n="76" d="100"/>
        </p:scale>
        <p:origin x="18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688" y="-9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AE3DE-5107-43EB-847C-ACF2E0B06AC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4A37D42-ED10-4DAD-AE1A-66F635171A4C}">
      <dgm:prSet phldrT="[Text]" custT="1"/>
      <dgm:spPr/>
      <dgm:t>
        <a:bodyPr/>
        <a:lstStyle/>
        <a:p>
          <a:r>
            <a:rPr lang="en-US" sz="2400" b="1" dirty="0" smtClean="0">
              <a:latin typeface="Calibri" panose="020F0502020204030204" pitchFamily="34" charset="0"/>
            </a:rPr>
            <a:t>Questions</a:t>
          </a:r>
          <a:endParaRPr lang="en-US" sz="2400" b="1" dirty="0">
            <a:latin typeface="Calibri" panose="020F0502020204030204" pitchFamily="34" charset="0"/>
          </a:endParaRPr>
        </a:p>
      </dgm:t>
    </dgm:pt>
    <dgm:pt modelId="{81765839-8363-42DB-8475-7B1F1F4EC089}" type="parTrans" cxnId="{B2764554-2270-47EB-AEF4-E97E40570C86}">
      <dgm:prSet/>
      <dgm:spPr/>
      <dgm:t>
        <a:bodyPr/>
        <a:lstStyle/>
        <a:p>
          <a:endParaRPr lang="en-US" sz="1200" b="1">
            <a:latin typeface="Calibri" panose="020F0502020204030204" pitchFamily="34" charset="0"/>
          </a:endParaRPr>
        </a:p>
      </dgm:t>
    </dgm:pt>
    <dgm:pt modelId="{50E2F983-0D7F-4796-8DDE-1C94CC0FA6BE}" type="sibTrans" cxnId="{B2764554-2270-47EB-AEF4-E97E40570C86}">
      <dgm:prSet/>
      <dgm:spPr/>
      <dgm:t>
        <a:bodyPr/>
        <a:lstStyle/>
        <a:p>
          <a:endParaRPr lang="en-US" sz="1200" b="1">
            <a:latin typeface="Calibri" panose="020F0502020204030204" pitchFamily="34" charset="0"/>
          </a:endParaRPr>
        </a:p>
      </dgm:t>
    </dgm:pt>
    <dgm:pt modelId="{4B29F914-8F4C-4292-8A7B-2BFF51EFED45}">
      <dgm:prSet phldrT="[Text]" custT="1"/>
      <dgm:spPr/>
      <dgm:t>
        <a:bodyPr/>
        <a:lstStyle/>
        <a:p>
          <a:r>
            <a:rPr lang="en-US" sz="1200" b="1" dirty="0" smtClean="0">
              <a:solidFill>
                <a:schemeClr val="bg1">
                  <a:lumMod val="50000"/>
                </a:schemeClr>
              </a:solidFill>
              <a:latin typeface="Calibri" panose="020F0502020204030204" pitchFamily="34" charset="0"/>
            </a:rPr>
            <a:t>Consumer</a:t>
          </a:r>
          <a:endParaRPr lang="en-US" sz="1200" b="1" dirty="0">
            <a:solidFill>
              <a:schemeClr val="bg1">
                <a:lumMod val="50000"/>
              </a:schemeClr>
            </a:solidFill>
            <a:latin typeface="Calibri" panose="020F0502020204030204" pitchFamily="34" charset="0"/>
          </a:endParaRPr>
        </a:p>
      </dgm:t>
    </dgm:pt>
    <dgm:pt modelId="{EC9330A0-B4D8-475C-932E-052698EAB5B2}" type="parTrans" cxnId="{06700301-8615-436F-8737-C4C97A0E7639}">
      <dgm:prSet/>
      <dgm:spPr/>
      <dgm:t>
        <a:bodyPr/>
        <a:lstStyle/>
        <a:p>
          <a:endParaRPr lang="en-US" sz="1200" b="1">
            <a:latin typeface="Calibri" panose="020F0502020204030204" pitchFamily="34" charset="0"/>
          </a:endParaRPr>
        </a:p>
      </dgm:t>
    </dgm:pt>
    <dgm:pt modelId="{802EE5DA-4AB4-4B7A-B966-9279C50D809C}" type="sibTrans" cxnId="{06700301-8615-436F-8737-C4C97A0E7639}">
      <dgm:prSet/>
      <dgm:spPr/>
      <dgm:t>
        <a:bodyPr/>
        <a:lstStyle/>
        <a:p>
          <a:endParaRPr lang="en-US" sz="1200" b="1">
            <a:latin typeface="Calibri" panose="020F0502020204030204" pitchFamily="34" charset="0"/>
          </a:endParaRPr>
        </a:p>
      </dgm:t>
    </dgm:pt>
    <dgm:pt modelId="{25C71D21-2EC4-40D9-96FA-038F2A61FA1A}">
      <dgm:prSet phldrT="[Text]" custT="1"/>
      <dgm:spPr/>
      <dgm:t>
        <a:bodyPr/>
        <a:lstStyle/>
        <a:p>
          <a:r>
            <a:rPr lang="en-US" sz="2400" b="1" dirty="0" smtClean="0">
              <a:latin typeface="Calibri" panose="020F0502020204030204" pitchFamily="34" charset="0"/>
            </a:rPr>
            <a:t>Data</a:t>
          </a:r>
          <a:endParaRPr lang="en-US" sz="2400" b="1" dirty="0">
            <a:latin typeface="Calibri" panose="020F0502020204030204" pitchFamily="34" charset="0"/>
          </a:endParaRPr>
        </a:p>
      </dgm:t>
    </dgm:pt>
    <dgm:pt modelId="{4EEB599F-5456-4065-B99D-7ADBE2CE2019}" type="parTrans" cxnId="{F14FA4FA-94D5-48C1-9130-7462BB499071}">
      <dgm:prSet/>
      <dgm:spPr/>
      <dgm:t>
        <a:bodyPr/>
        <a:lstStyle/>
        <a:p>
          <a:endParaRPr lang="en-US" sz="1200" b="1">
            <a:latin typeface="Calibri" panose="020F0502020204030204" pitchFamily="34" charset="0"/>
          </a:endParaRPr>
        </a:p>
      </dgm:t>
    </dgm:pt>
    <dgm:pt modelId="{656E41EC-3E87-4CA8-9D2D-BEC67538E398}" type="sibTrans" cxnId="{F14FA4FA-94D5-48C1-9130-7462BB499071}">
      <dgm:prSet/>
      <dgm:spPr/>
      <dgm:t>
        <a:bodyPr/>
        <a:lstStyle/>
        <a:p>
          <a:endParaRPr lang="en-US" sz="1200" b="1">
            <a:latin typeface="Calibri" panose="020F0502020204030204" pitchFamily="34" charset="0"/>
          </a:endParaRPr>
        </a:p>
      </dgm:t>
    </dgm:pt>
    <dgm:pt modelId="{7BAAFEE0-9A61-458D-B6E9-155D0904D6BC}">
      <dgm:prSet phldrT="[Text]" custT="1"/>
      <dgm:spPr/>
      <dgm:t>
        <a:bodyPr/>
        <a:lstStyle/>
        <a:p>
          <a:r>
            <a:rPr lang="en-US" sz="2400" b="1" dirty="0" smtClean="0">
              <a:latin typeface="Calibri" panose="020F0502020204030204" pitchFamily="34" charset="0"/>
            </a:rPr>
            <a:t>Databases</a:t>
          </a:r>
          <a:endParaRPr lang="en-US" sz="2400" b="1" dirty="0">
            <a:latin typeface="Calibri" panose="020F0502020204030204" pitchFamily="34" charset="0"/>
          </a:endParaRPr>
        </a:p>
      </dgm:t>
    </dgm:pt>
    <dgm:pt modelId="{782B44C1-C669-49B2-8907-23365E00C342}" type="parTrans" cxnId="{E1A8E8FE-3F24-4981-9B82-CD76A44B0D85}">
      <dgm:prSet/>
      <dgm:spPr/>
      <dgm:t>
        <a:bodyPr/>
        <a:lstStyle/>
        <a:p>
          <a:endParaRPr lang="en-US" sz="1200" b="1">
            <a:latin typeface="Calibri" panose="020F0502020204030204" pitchFamily="34" charset="0"/>
          </a:endParaRPr>
        </a:p>
      </dgm:t>
    </dgm:pt>
    <dgm:pt modelId="{FA8D6770-C9D1-444E-B3DD-07461676C2E8}" type="sibTrans" cxnId="{E1A8E8FE-3F24-4981-9B82-CD76A44B0D85}">
      <dgm:prSet/>
      <dgm:spPr/>
      <dgm:t>
        <a:bodyPr/>
        <a:lstStyle/>
        <a:p>
          <a:endParaRPr lang="en-US" sz="1200" b="1">
            <a:latin typeface="Calibri" panose="020F0502020204030204" pitchFamily="34" charset="0"/>
          </a:endParaRPr>
        </a:p>
      </dgm:t>
    </dgm:pt>
    <dgm:pt modelId="{B7F46371-5615-4C4B-974F-5D447F1F9E75}">
      <dgm:prSet phldrT="[Text]" custT="1"/>
      <dgm:spPr/>
      <dgm:t>
        <a:bodyPr/>
        <a:lstStyle/>
        <a:p>
          <a:r>
            <a:rPr lang="en-US" sz="1200" b="1" dirty="0" smtClean="0">
              <a:solidFill>
                <a:schemeClr val="bg1">
                  <a:lumMod val="50000"/>
                </a:schemeClr>
              </a:solidFill>
              <a:latin typeface="Calibri" panose="020F0502020204030204" pitchFamily="34" charset="0"/>
            </a:rPr>
            <a:t>IPEDS</a:t>
          </a:r>
          <a:endParaRPr lang="en-US" sz="1200" b="1" dirty="0">
            <a:solidFill>
              <a:schemeClr val="bg1">
                <a:lumMod val="50000"/>
              </a:schemeClr>
            </a:solidFill>
            <a:latin typeface="Calibri" panose="020F0502020204030204" pitchFamily="34" charset="0"/>
          </a:endParaRPr>
        </a:p>
      </dgm:t>
    </dgm:pt>
    <dgm:pt modelId="{58265417-BED8-49F2-8FED-8130DA31FEDB}" type="parTrans" cxnId="{146B7799-ED59-43A0-B4B9-A9204239EFEF}">
      <dgm:prSet/>
      <dgm:spPr/>
      <dgm:t>
        <a:bodyPr/>
        <a:lstStyle/>
        <a:p>
          <a:endParaRPr lang="en-US" sz="1200" b="1">
            <a:latin typeface="Calibri" panose="020F0502020204030204" pitchFamily="34" charset="0"/>
          </a:endParaRPr>
        </a:p>
      </dgm:t>
    </dgm:pt>
    <dgm:pt modelId="{574655D2-9C42-46C8-BB39-41F35B8DD2B3}" type="sibTrans" cxnId="{146B7799-ED59-43A0-B4B9-A9204239EFEF}">
      <dgm:prSet/>
      <dgm:spPr/>
      <dgm:t>
        <a:bodyPr/>
        <a:lstStyle/>
        <a:p>
          <a:endParaRPr lang="en-US" sz="1200" b="1">
            <a:latin typeface="Calibri" panose="020F0502020204030204" pitchFamily="34" charset="0"/>
          </a:endParaRPr>
        </a:p>
      </dgm:t>
    </dgm:pt>
    <dgm:pt modelId="{99AF3A28-7199-4401-BD47-58D50FA4704F}">
      <dgm:prSet phldrT="[Text]" custT="1"/>
      <dgm:spPr/>
      <dgm:t>
        <a:bodyPr/>
        <a:lstStyle/>
        <a:p>
          <a:r>
            <a:rPr lang="en-US" sz="1200" b="1" dirty="0" smtClean="0">
              <a:solidFill>
                <a:schemeClr val="bg1">
                  <a:lumMod val="50000"/>
                </a:schemeClr>
              </a:solidFill>
              <a:latin typeface="Calibri" panose="020F0502020204030204" pitchFamily="34" charset="0"/>
            </a:rPr>
            <a:t>Accountability</a:t>
          </a:r>
          <a:endParaRPr lang="en-US" sz="1200" b="1" dirty="0">
            <a:solidFill>
              <a:schemeClr val="bg1">
                <a:lumMod val="50000"/>
              </a:schemeClr>
            </a:solidFill>
            <a:latin typeface="Calibri" panose="020F0502020204030204" pitchFamily="34" charset="0"/>
          </a:endParaRPr>
        </a:p>
      </dgm:t>
    </dgm:pt>
    <dgm:pt modelId="{8E7C6094-081D-407B-98A6-06050603A1CD}" type="parTrans" cxnId="{9B7E2BAE-86C2-474E-BBEA-6E1519D5F6AE}">
      <dgm:prSet/>
      <dgm:spPr/>
      <dgm:t>
        <a:bodyPr/>
        <a:lstStyle/>
        <a:p>
          <a:endParaRPr lang="en-US" sz="1200" b="1">
            <a:latin typeface="Calibri" panose="020F0502020204030204" pitchFamily="34" charset="0"/>
          </a:endParaRPr>
        </a:p>
      </dgm:t>
    </dgm:pt>
    <dgm:pt modelId="{CD678F79-C052-43BB-810C-9AD3AD4B409C}" type="sibTrans" cxnId="{9B7E2BAE-86C2-474E-BBEA-6E1519D5F6AE}">
      <dgm:prSet/>
      <dgm:spPr/>
      <dgm:t>
        <a:bodyPr/>
        <a:lstStyle/>
        <a:p>
          <a:endParaRPr lang="en-US" sz="1200" b="1">
            <a:latin typeface="Calibri" panose="020F0502020204030204" pitchFamily="34" charset="0"/>
          </a:endParaRPr>
        </a:p>
      </dgm:t>
    </dgm:pt>
    <dgm:pt modelId="{00C6911F-4602-47A7-BE9C-E91A98C39992}">
      <dgm:prSet phldrT="[Text]" custT="1"/>
      <dgm:spPr/>
      <dgm:t>
        <a:bodyPr/>
        <a:lstStyle/>
        <a:p>
          <a:r>
            <a:rPr lang="en-US" sz="1200" b="1" dirty="0" smtClean="0">
              <a:solidFill>
                <a:schemeClr val="bg1">
                  <a:lumMod val="50000"/>
                </a:schemeClr>
              </a:solidFill>
              <a:latin typeface="Calibri" panose="020F0502020204030204" pitchFamily="34" charset="0"/>
            </a:rPr>
            <a:t>Improvement</a:t>
          </a:r>
          <a:endParaRPr lang="en-US" sz="1200" b="1" dirty="0">
            <a:solidFill>
              <a:schemeClr val="bg1">
                <a:lumMod val="50000"/>
              </a:schemeClr>
            </a:solidFill>
            <a:latin typeface="Calibri" panose="020F0502020204030204" pitchFamily="34" charset="0"/>
          </a:endParaRPr>
        </a:p>
      </dgm:t>
    </dgm:pt>
    <dgm:pt modelId="{4EE99E2D-51F1-4C3E-98B4-2B269C6A5EEE}" type="parTrans" cxnId="{FB8BCBAD-8C48-4FC9-8F1B-4EF5D240FC07}">
      <dgm:prSet/>
      <dgm:spPr/>
      <dgm:t>
        <a:bodyPr/>
        <a:lstStyle/>
        <a:p>
          <a:endParaRPr lang="en-US" sz="1200" b="1">
            <a:latin typeface="Calibri" panose="020F0502020204030204" pitchFamily="34" charset="0"/>
          </a:endParaRPr>
        </a:p>
      </dgm:t>
    </dgm:pt>
    <dgm:pt modelId="{43069E88-E1C0-4D72-AB62-39FB1572DF3F}" type="sibTrans" cxnId="{FB8BCBAD-8C48-4FC9-8F1B-4EF5D240FC07}">
      <dgm:prSet/>
      <dgm:spPr/>
      <dgm:t>
        <a:bodyPr/>
        <a:lstStyle/>
        <a:p>
          <a:endParaRPr lang="en-US" sz="1200" b="1">
            <a:latin typeface="Calibri" panose="020F0502020204030204" pitchFamily="34" charset="0"/>
          </a:endParaRPr>
        </a:p>
      </dgm:t>
    </dgm:pt>
    <dgm:pt modelId="{B8B97DE8-8924-4455-8DA3-9E38BCE49A54}">
      <dgm:prSet phldrT="[Text]" custT="1"/>
      <dgm:spPr/>
      <dgm:t>
        <a:bodyPr/>
        <a:lstStyle/>
        <a:p>
          <a:r>
            <a:rPr lang="en-US" sz="1200" b="1" dirty="0" smtClean="0">
              <a:solidFill>
                <a:schemeClr val="bg1">
                  <a:lumMod val="50000"/>
                </a:schemeClr>
              </a:solidFill>
              <a:latin typeface="Calibri" panose="020F0502020204030204" pitchFamily="34" charset="0"/>
            </a:rPr>
            <a:t>Elements/Variables</a:t>
          </a:r>
          <a:endParaRPr lang="en-US" sz="1200" b="1" dirty="0">
            <a:solidFill>
              <a:schemeClr val="bg1">
                <a:lumMod val="50000"/>
              </a:schemeClr>
            </a:solidFill>
            <a:latin typeface="Calibri" panose="020F0502020204030204" pitchFamily="34" charset="0"/>
          </a:endParaRPr>
        </a:p>
      </dgm:t>
    </dgm:pt>
    <dgm:pt modelId="{C19BC835-9632-4B9F-B6BF-E9CCCC712CAE}" type="parTrans" cxnId="{067837F7-39AD-4F7B-9BBF-BC2CF9BA9DC5}">
      <dgm:prSet/>
      <dgm:spPr/>
      <dgm:t>
        <a:bodyPr/>
        <a:lstStyle/>
        <a:p>
          <a:endParaRPr lang="en-US" sz="1200" b="1">
            <a:latin typeface="Calibri" panose="020F0502020204030204" pitchFamily="34" charset="0"/>
          </a:endParaRPr>
        </a:p>
      </dgm:t>
    </dgm:pt>
    <dgm:pt modelId="{6CE5C466-B5CA-4B86-874B-A492C08B483A}" type="sibTrans" cxnId="{067837F7-39AD-4F7B-9BBF-BC2CF9BA9DC5}">
      <dgm:prSet/>
      <dgm:spPr/>
      <dgm:t>
        <a:bodyPr/>
        <a:lstStyle/>
        <a:p>
          <a:endParaRPr lang="en-US" sz="1200" b="1">
            <a:latin typeface="Calibri" panose="020F0502020204030204" pitchFamily="34" charset="0"/>
          </a:endParaRPr>
        </a:p>
      </dgm:t>
    </dgm:pt>
    <dgm:pt modelId="{A3BC2A1C-5852-4E39-967F-D2ADA9668500}">
      <dgm:prSet phldrT="[Text]" custT="1"/>
      <dgm:spPr/>
      <dgm:t>
        <a:bodyPr/>
        <a:lstStyle/>
        <a:p>
          <a:r>
            <a:rPr lang="en-US" sz="1200" b="1" dirty="0" smtClean="0">
              <a:solidFill>
                <a:schemeClr val="bg1">
                  <a:lumMod val="50000"/>
                </a:schemeClr>
              </a:solidFill>
              <a:latin typeface="Calibri" panose="020F0502020204030204" pitchFamily="34" charset="0"/>
            </a:rPr>
            <a:t>Measures/Metrics</a:t>
          </a:r>
          <a:endParaRPr lang="en-US" sz="1200" b="1" dirty="0">
            <a:solidFill>
              <a:schemeClr val="bg1">
                <a:lumMod val="50000"/>
              </a:schemeClr>
            </a:solidFill>
            <a:latin typeface="Calibri" panose="020F0502020204030204" pitchFamily="34" charset="0"/>
          </a:endParaRPr>
        </a:p>
      </dgm:t>
    </dgm:pt>
    <dgm:pt modelId="{BB529F63-B905-48EF-BA57-0574B47B18ED}" type="parTrans" cxnId="{09B8EA36-746F-4E68-AF36-F078D056DDB2}">
      <dgm:prSet/>
      <dgm:spPr/>
      <dgm:t>
        <a:bodyPr/>
        <a:lstStyle/>
        <a:p>
          <a:endParaRPr lang="en-US" sz="1200" b="1">
            <a:latin typeface="Calibri" panose="020F0502020204030204" pitchFamily="34" charset="0"/>
          </a:endParaRPr>
        </a:p>
      </dgm:t>
    </dgm:pt>
    <dgm:pt modelId="{67293283-77E7-423A-A49D-71AC527EA1A6}" type="sibTrans" cxnId="{09B8EA36-746F-4E68-AF36-F078D056DDB2}">
      <dgm:prSet/>
      <dgm:spPr/>
      <dgm:t>
        <a:bodyPr/>
        <a:lstStyle/>
        <a:p>
          <a:endParaRPr lang="en-US" sz="1200" b="1">
            <a:latin typeface="Calibri" panose="020F0502020204030204" pitchFamily="34" charset="0"/>
          </a:endParaRPr>
        </a:p>
      </dgm:t>
    </dgm:pt>
    <dgm:pt modelId="{288F8667-5A78-4A5B-AD07-233D38E9C753}">
      <dgm:prSet phldrT="[Text]" custT="1"/>
      <dgm:spPr/>
      <dgm:t>
        <a:bodyPr/>
        <a:lstStyle/>
        <a:p>
          <a:r>
            <a:rPr lang="en-US" sz="1200" b="1" dirty="0" smtClean="0">
              <a:solidFill>
                <a:schemeClr val="bg1">
                  <a:lumMod val="50000"/>
                </a:schemeClr>
              </a:solidFill>
              <a:latin typeface="Calibri" panose="020F0502020204030204" pitchFamily="34" charset="0"/>
            </a:rPr>
            <a:t>Student Unit Record Systems</a:t>
          </a:r>
        </a:p>
        <a:p>
          <a:r>
            <a:rPr lang="en-US" sz="1000" b="1" dirty="0" smtClean="0">
              <a:solidFill>
                <a:schemeClr val="bg1">
                  <a:lumMod val="50000"/>
                </a:schemeClr>
              </a:solidFill>
              <a:latin typeface="Calibri" panose="020F0502020204030204" pitchFamily="34" charset="0"/>
            </a:rPr>
            <a:t>(Federal, National, State, Institutional)</a:t>
          </a:r>
          <a:endParaRPr lang="en-US" sz="1000" b="1" dirty="0">
            <a:solidFill>
              <a:schemeClr val="bg1">
                <a:lumMod val="50000"/>
              </a:schemeClr>
            </a:solidFill>
            <a:latin typeface="Calibri" panose="020F0502020204030204" pitchFamily="34" charset="0"/>
          </a:endParaRPr>
        </a:p>
      </dgm:t>
    </dgm:pt>
    <dgm:pt modelId="{08BCE4B2-FAF1-4110-AA18-75A321CA1A23}" type="parTrans" cxnId="{AE2A7C00-6DE8-442F-84A6-8F79199F9495}">
      <dgm:prSet/>
      <dgm:spPr/>
      <dgm:t>
        <a:bodyPr/>
        <a:lstStyle/>
        <a:p>
          <a:endParaRPr lang="en-US" sz="1200" b="1">
            <a:latin typeface="Calibri" panose="020F0502020204030204" pitchFamily="34" charset="0"/>
          </a:endParaRPr>
        </a:p>
      </dgm:t>
    </dgm:pt>
    <dgm:pt modelId="{9ED83218-B2F6-48AC-99D9-70ADA01047F2}" type="sibTrans" cxnId="{AE2A7C00-6DE8-442F-84A6-8F79199F9495}">
      <dgm:prSet/>
      <dgm:spPr/>
      <dgm:t>
        <a:bodyPr/>
        <a:lstStyle/>
        <a:p>
          <a:endParaRPr lang="en-US" sz="1200" b="1">
            <a:latin typeface="Calibri" panose="020F0502020204030204" pitchFamily="34" charset="0"/>
          </a:endParaRPr>
        </a:p>
      </dgm:t>
    </dgm:pt>
    <dgm:pt modelId="{DC5BA444-300F-4941-BDA3-047237FA14FF}">
      <dgm:prSet phldrT="[Text]" custT="1"/>
      <dgm:spPr/>
      <dgm:t>
        <a:bodyPr/>
        <a:lstStyle/>
        <a:p>
          <a:r>
            <a:rPr lang="en-US" sz="2400" b="1" dirty="0" smtClean="0">
              <a:latin typeface="Calibri" panose="020F0502020204030204" pitchFamily="34" charset="0"/>
            </a:rPr>
            <a:t>Interfaces</a:t>
          </a:r>
          <a:endParaRPr lang="en-US" sz="2400" b="1" dirty="0">
            <a:latin typeface="Calibri" panose="020F0502020204030204" pitchFamily="34" charset="0"/>
          </a:endParaRPr>
        </a:p>
      </dgm:t>
    </dgm:pt>
    <dgm:pt modelId="{3E7AC7BB-0BC5-4390-8D74-94822019B38B}" type="parTrans" cxnId="{0F1B6860-B541-4C26-8B65-0E1143E56F18}">
      <dgm:prSet/>
      <dgm:spPr/>
      <dgm:t>
        <a:bodyPr/>
        <a:lstStyle/>
        <a:p>
          <a:endParaRPr lang="en-US" sz="1200" b="1">
            <a:latin typeface="Calibri" panose="020F0502020204030204" pitchFamily="34" charset="0"/>
          </a:endParaRPr>
        </a:p>
      </dgm:t>
    </dgm:pt>
    <dgm:pt modelId="{6E34D2EA-FCFE-4793-8E3A-663FB7B71F32}" type="sibTrans" cxnId="{0F1B6860-B541-4C26-8B65-0E1143E56F18}">
      <dgm:prSet/>
      <dgm:spPr/>
      <dgm:t>
        <a:bodyPr/>
        <a:lstStyle/>
        <a:p>
          <a:endParaRPr lang="en-US" sz="1200" b="1">
            <a:latin typeface="Calibri" panose="020F0502020204030204" pitchFamily="34" charset="0"/>
          </a:endParaRPr>
        </a:p>
      </dgm:t>
    </dgm:pt>
    <dgm:pt modelId="{6252028F-4591-4415-9B09-2BDBE3BA1810}">
      <dgm:prSet phldrT="[Text]" custT="1"/>
      <dgm:spPr/>
      <dgm:t>
        <a:bodyPr/>
        <a:lstStyle/>
        <a:p>
          <a:r>
            <a:rPr lang="en-US" sz="1200" b="1" dirty="0" smtClean="0">
              <a:solidFill>
                <a:schemeClr val="bg1">
                  <a:lumMod val="50000"/>
                </a:schemeClr>
              </a:solidFill>
              <a:latin typeface="Calibri" panose="020F0502020204030204" pitchFamily="34" charset="0"/>
            </a:rPr>
            <a:t>Tools and counseling for consumers</a:t>
          </a:r>
          <a:endParaRPr lang="en-US" sz="1200" b="1" dirty="0">
            <a:solidFill>
              <a:schemeClr val="bg1">
                <a:lumMod val="50000"/>
              </a:schemeClr>
            </a:solidFill>
            <a:latin typeface="Calibri" panose="020F0502020204030204" pitchFamily="34" charset="0"/>
          </a:endParaRPr>
        </a:p>
      </dgm:t>
    </dgm:pt>
    <dgm:pt modelId="{8AA86207-333D-42FF-B72C-A6EFBDD2E69F}" type="parTrans" cxnId="{A5BD6588-BFD6-452B-8E07-D0517F8B807F}">
      <dgm:prSet/>
      <dgm:spPr/>
      <dgm:t>
        <a:bodyPr/>
        <a:lstStyle/>
        <a:p>
          <a:endParaRPr lang="en-US" sz="1200" b="1">
            <a:latin typeface="Calibri" panose="020F0502020204030204" pitchFamily="34" charset="0"/>
          </a:endParaRPr>
        </a:p>
      </dgm:t>
    </dgm:pt>
    <dgm:pt modelId="{D2272C06-DF35-4669-B1A9-AB2B9635CDB6}" type="sibTrans" cxnId="{A5BD6588-BFD6-452B-8E07-D0517F8B807F}">
      <dgm:prSet/>
      <dgm:spPr/>
      <dgm:t>
        <a:bodyPr/>
        <a:lstStyle/>
        <a:p>
          <a:endParaRPr lang="en-US" sz="1200" b="1">
            <a:latin typeface="Calibri" panose="020F0502020204030204" pitchFamily="34" charset="0"/>
          </a:endParaRPr>
        </a:p>
      </dgm:t>
    </dgm:pt>
    <dgm:pt modelId="{53A0A4E1-196F-4A8C-AFA4-E654191CD6AF}">
      <dgm:prSet phldrT="[Text]" custT="1"/>
      <dgm:spPr/>
      <dgm:t>
        <a:bodyPr/>
        <a:lstStyle/>
        <a:p>
          <a:r>
            <a:rPr lang="en-US" sz="1200" b="1" dirty="0" smtClean="0">
              <a:solidFill>
                <a:schemeClr val="bg1">
                  <a:lumMod val="50000"/>
                </a:schemeClr>
              </a:solidFill>
              <a:latin typeface="Calibri" panose="020F0502020204030204" pitchFamily="34" charset="0"/>
            </a:rPr>
            <a:t>Accessible data sets and dashboards for policymakers</a:t>
          </a:r>
          <a:endParaRPr lang="en-US" sz="1200" b="1" dirty="0">
            <a:solidFill>
              <a:schemeClr val="bg1">
                <a:lumMod val="50000"/>
              </a:schemeClr>
            </a:solidFill>
            <a:latin typeface="Calibri" panose="020F0502020204030204" pitchFamily="34" charset="0"/>
          </a:endParaRPr>
        </a:p>
      </dgm:t>
    </dgm:pt>
    <dgm:pt modelId="{A91306D5-8127-40B0-AC7F-D13FC6AE976C}" type="parTrans" cxnId="{0A1CADD0-E08A-4DF6-A783-697CB360DC8B}">
      <dgm:prSet/>
      <dgm:spPr/>
      <dgm:t>
        <a:bodyPr/>
        <a:lstStyle/>
        <a:p>
          <a:endParaRPr lang="en-US" sz="1200" b="1">
            <a:latin typeface="Calibri" panose="020F0502020204030204" pitchFamily="34" charset="0"/>
          </a:endParaRPr>
        </a:p>
      </dgm:t>
    </dgm:pt>
    <dgm:pt modelId="{B538C81B-1A4C-496E-A49D-2B3324D1C4F4}" type="sibTrans" cxnId="{0A1CADD0-E08A-4DF6-A783-697CB360DC8B}">
      <dgm:prSet/>
      <dgm:spPr/>
      <dgm:t>
        <a:bodyPr/>
        <a:lstStyle/>
        <a:p>
          <a:endParaRPr lang="en-US" sz="1200" b="1">
            <a:latin typeface="Calibri" panose="020F0502020204030204" pitchFamily="34" charset="0"/>
          </a:endParaRPr>
        </a:p>
      </dgm:t>
    </dgm:pt>
    <dgm:pt modelId="{A02E0288-B528-4EDA-A8A5-8AB34958E034}">
      <dgm:prSet phldrT="[Text]" custT="1"/>
      <dgm:spPr/>
      <dgm:t>
        <a:bodyPr/>
        <a:lstStyle/>
        <a:p>
          <a:r>
            <a:rPr lang="en-US" sz="1200" b="1" dirty="0" err="1" smtClean="0">
              <a:solidFill>
                <a:schemeClr val="bg1">
                  <a:lumMod val="50000"/>
                </a:schemeClr>
              </a:solidFill>
              <a:latin typeface="Calibri" panose="020F0502020204030204" pitchFamily="34" charset="0"/>
            </a:rPr>
            <a:t>Manipulable</a:t>
          </a:r>
          <a:r>
            <a:rPr lang="en-US" sz="1200" b="1" dirty="0" smtClean="0">
              <a:solidFill>
                <a:schemeClr val="bg1">
                  <a:lumMod val="50000"/>
                </a:schemeClr>
              </a:solidFill>
              <a:latin typeface="Calibri" panose="020F0502020204030204" pitchFamily="34" charset="0"/>
            </a:rPr>
            <a:t> data sets for institutions</a:t>
          </a:r>
          <a:endParaRPr lang="en-US" sz="1200" b="1" dirty="0">
            <a:solidFill>
              <a:schemeClr val="bg1">
                <a:lumMod val="50000"/>
              </a:schemeClr>
            </a:solidFill>
            <a:latin typeface="Calibri" panose="020F0502020204030204" pitchFamily="34" charset="0"/>
          </a:endParaRPr>
        </a:p>
      </dgm:t>
    </dgm:pt>
    <dgm:pt modelId="{4691FD0E-F673-4120-9C65-03B2FA298E3F}" type="parTrans" cxnId="{9C21DAC5-1331-4AB5-AF97-BBE552BB11B3}">
      <dgm:prSet/>
      <dgm:spPr/>
      <dgm:t>
        <a:bodyPr/>
        <a:lstStyle/>
        <a:p>
          <a:endParaRPr lang="en-US" sz="1200" b="1">
            <a:latin typeface="Calibri" panose="020F0502020204030204" pitchFamily="34" charset="0"/>
          </a:endParaRPr>
        </a:p>
      </dgm:t>
    </dgm:pt>
    <dgm:pt modelId="{C3FD7F0F-D516-4E47-8D67-88BEE05047BA}" type="sibTrans" cxnId="{9C21DAC5-1331-4AB5-AF97-BBE552BB11B3}">
      <dgm:prSet/>
      <dgm:spPr/>
      <dgm:t>
        <a:bodyPr/>
        <a:lstStyle/>
        <a:p>
          <a:endParaRPr lang="en-US" sz="1200" b="1">
            <a:latin typeface="Calibri" panose="020F0502020204030204" pitchFamily="34" charset="0"/>
          </a:endParaRPr>
        </a:p>
      </dgm:t>
    </dgm:pt>
    <dgm:pt modelId="{438533AD-7DC7-4CDF-B843-629105339C11}" type="pres">
      <dgm:prSet presAssocID="{019AE3DE-5107-43EB-847C-ACF2E0B06AC0}" presName="Name0" presStyleCnt="0">
        <dgm:presLayoutVars>
          <dgm:dir/>
          <dgm:animLvl val="lvl"/>
          <dgm:resizeHandles val="exact"/>
        </dgm:presLayoutVars>
      </dgm:prSet>
      <dgm:spPr/>
      <dgm:t>
        <a:bodyPr/>
        <a:lstStyle/>
        <a:p>
          <a:endParaRPr lang="en-US"/>
        </a:p>
      </dgm:t>
    </dgm:pt>
    <dgm:pt modelId="{B519C2EC-B557-44D3-A511-35136FF1054B}" type="pres">
      <dgm:prSet presAssocID="{DC5BA444-300F-4941-BDA3-047237FA14FF}" presName="boxAndChildren" presStyleCnt="0"/>
      <dgm:spPr/>
    </dgm:pt>
    <dgm:pt modelId="{9071975F-4324-45BA-AD96-906078F2CC90}" type="pres">
      <dgm:prSet presAssocID="{DC5BA444-300F-4941-BDA3-047237FA14FF}" presName="parentTextBox" presStyleLbl="node1" presStyleIdx="0" presStyleCnt="4"/>
      <dgm:spPr/>
      <dgm:t>
        <a:bodyPr/>
        <a:lstStyle/>
        <a:p>
          <a:endParaRPr lang="en-US"/>
        </a:p>
      </dgm:t>
    </dgm:pt>
    <dgm:pt modelId="{146D52F9-035B-4BDE-B8BB-02B2D999B3C9}" type="pres">
      <dgm:prSet presAssocID="{DC5BA444-300F-4941-BDA3-047237FA14FF}" presName="entireBox" presStyleLbl="node1" presStyleIdx="0" presStyleCnt="4"/>
      <dgm:spPr/>
      <dgm:t>
        <a:bodyPr/>
        <a:lstStyle/>
        <a:p>
          <a:endParaRPr lang="en-US"/>
        </a:p>
      </dgm:t>
    </dgm:pt>
    <dgm:pt modelId="{01D734C1-C85A-417F-A381-BA8161B14B8A}" type="pres">
      <dgm:prSet presAssocID="{DC5BA444-300F-4941-BDA3-047237FA14FF}" presName="descendantBox" presStyleCnt="0"/>
      <dgm:spPr/>
    </dgm:pt>
    <dgm:pt modelId="{F42B6C52-63A1-4F8E-AEBB-A0E9878F54B5}" type="pres">
      <dgm:prSet presAssocID="{6252028F-4591-4415-9B09-2BDBE3BA1810}" presName="childTextBox" presStyleLbl="fgAccFollowNode1" presStyleIdx="0" presStyleCnt="10">
        <dgm:presLayoutVars>
          <dgm:bulletEnabled val="1"/>
        </dgm:presLayoutVars>
      </dgm:prSet>
      <dgm:spPr/>
      <dgm:t>
        <a:bodyPr/>
        <a:lstStyle/>
        <a:p>
          <a:endParaRPr lang="en-US"/>
        </a:p>
      </dgm:t>
    </dgm:pt>
    <dgm:pt modelId="{0617E8DE-EE50-4F57-8070-D5281E8F1760}" type="pres">
      <dgm:prSet presAssocID="{53A0A4E1-196F-4A8C-AFA4-E654191CD6AF}" presName="childTextBox" presStyleLbl="fgAccFollowNode1" presStyleIdx="1" presStyleCnt="10">
        <dgm:presLayoutVars>
          <dgm:bulletEnabled val="1"/>
        </dgm:presLayoutVars>
      </dgm:prSet>
      <dgm:spPr/>
      <dgm:t>
        <a:bodyPr/>
        <a:lstStyle/>
        <a:p>
          <a:endParaRPr lang="en-US"/>
        </a:p>
      </dgm:t>
    </dgm:pt>
    <dgm:pt modelId="{00C0FF3A-0977-49DF-9E22-7053CBEDA001}" type="pres">
      <dgm:prSet presAssocID="{A02E0288-B528-4EDA-A8A5-8AB34958E034}" presName="childTextBox" presStyleLbl="fgAccFollowNode1" presStyleIdx="2" presStyleCnt="10">
        <dgm:presLayoutVars>
          <dgm:bulletEnabled val="1"/>
        </dgm:presLayoutVars>
      </dgm:prSet>
      <dgm:spPr/>
      <dgm:t>
        <a:bodyPr/>
        <a:lstStyle/>
        <a:p>
          <a:endParaRPr lang="en-US"/>
        </a:p>
      </dgm:t>
    </dgm:pt>
    <dgm:pt modelId="{6173BB02-1BDB-4432-83A4-075058FBA1DF}" type="pres">
      <dgm:prSet presAssocID="{FA8D6770-C9D1-444E-B3DD-07461676C2E8}" presName="sp" presStyleCnt="0"/>
      <dgm:spPr/>
    </dgm:pt>
    <dgm:pt modelId="{A8C1A673-8899-4C26-BAA2-968C88651E7C}" type="pres">
      <dgm:prSet presAssocID="{7BAAFEE0-9A61-458D-B6E9-155D0904D6BC}" presName="arrowAndChildren" presStyleCnt="0"/>
      <dgm:spPr/>
    </dgm:pt>
    <dgm:pt modelId="{F62082FA-7C4B-453F-BAAF-230EC3AE5FA9}" type="pres">
      <dgm:prSet presAssocID="{7BAAFEE0-9A61-458D-B6E9-155D0904D6BC}" presName="parentTextArrow" presStyleLbl="node1" presStyleIdx="0" presStyleCnt="4"/>
      <dgm:spPr/>
      <dgm:t>
        <a:bodyPr/>
        <a:lstStyle/>
        <a:p>
          <a:endParaRPr lang="en-US"/>
        </a:p>
      </dgm:t>
    </dgm:pt>
    <dgm:pt modelId="{2ED757D2-13E6-46FF-BF7D-96AD6C8E4BDF}" type="pres">
      <dgm:prSet presAssocID="{7BAAFEE0-9A61-458D-B6E9-155D0904D6BC}" presName="arrow" presStyleLbl="node1" presStyleIdx="1" presStyleCnt="4"/>
      <dgm:spPr/>
      <dgm:t>
        <a:bodyPr/>
        <a:lstStyle/>
        <a:p>
          <a:endParaRPr lang="en-US"/>
        </a:p>
      </dgm:t>
    </dgm:pt>
    <dgm:pt modelId="{6C42FD55-E79C-4D4A-AEBB-7685542DAC91}" type="pres">
      <dgm:prSet presAssocID="{7BAAFEE0-9A61-458D-B6E9-155D0904D6BC}" presName="descendantArrow" presStyleCnt="0"/>
      <dgm:spPr/>
    </dgm:pt>
    <dgm:pt modelId="{45477D1F-D9ED-4D34-89CD-6A8987538B87}" type="pres">
      <dgm:prSet presAssocID="{B7F46371-5615-4C4B-974F-5D447F1F9E75}" presName="childTextArrow" presStyleLbl="fgAccFollowNode1" presStyleIdx="3" presStyleCnt="10">
        <dgm:presLayoutVars>
          <dgm:bulletEnabled val="1"/>
        </dgm:presLayoutVars>
      </dgm:prSet>
      <dgm:spPr/>
      <dgm:t>
        <a:bodyPr/>
        <a:lstStyle/>
        <a:p>
          <a:endParaRPr lang="en-US"/>
        </a:p>
      </dgm:t>
    </dgm:pt>
    <dgm:pt modelId="{1EC86B38-848E-4C80-91D1-9DE5F81EBE65}" type="pres">
      <dgm:prSet presAssocID="{288F8667-5A78-4A5B-AD07-233D38E9C753}" presName="childTextArrow" presStyleLbl="fgAccFollowNode1" presStyleIdx="4" presStyleCnt="10">
        <dgm:presLayoutVars>
          <dgm:bulletEnabled val="1"/>
        </dgm:presLayoutVars>
      </dgm:prSet>
      <dgm:spPr/>
      <dgm:t>
        <a:bodyPr/>
        <a:lstStyle/>
        <a:p>
          <a:endParaRPr lang="en-US"/>
        </a:p>
      </dgm:t>
    </dgm:pt>
    <dgm:pt modelId="{33B6B377-74F9-4E99-9804-69321CCB063D}" type="pres">
      <dgm:prSet presAssocID="{656E41EC-3E87-4CA8-9D2D-BEC67538E398}" presName="sp" presStyleCnt="0"/>
      <dgm:spPr/>
    </dgm:pt>
    <dgm:pt modelId="{3518AEA8-70FD-490F-B94A-492782CF4A64}" type="pres">
      <dgm:prSet presAssocID="{25C71D21-2EC4-40D9-96FA-038F2A61FA1A}" presName="arrowAndChildren" presStyleCnt="0"/>
      <dgm:spPr/>
    </dgm:pt>
    <dgm:pt modelId="{90792879-805A-4FFD-8011-FBD19B6F4861}" type="pres">
      <dgm:prSet presAssocID="{25C71D21-2EC4-40D9-96FA-038F2A61FA1A}" presName="parentTextArrow" presStyleLbl="node1" presStyleIdx="1" presStyleCnt="4"/>
      <dgm:spPr/>
      <dgm:t>
        <a:bodyPr/>
        <a:lstStyle/>
        <a:p>
          <a:endParaRPr lang="en-US"/>
        </a:p>
      </dgm:t>
    </dgm:pt>
    <dgm:pt modelId="{A11376A6-7060-4B62-AF86-890FF76C8BC5}" type="pres">
      <dgm:prSet presAssocID="{25C71D21-2EC4-40D9-96FA-038F2A61FA1A}" presName="arrow" presStyleLbl="node1" presStyleIdx="2" presStyleCnt="4"/>
      <dgm:spPr/>
      <dgm:t>
        <a:bodyPr/>
        <a:lstStyle/>
        <a:p>
          <a:endParaRPr lang="en-US"/>
        </a:p>
      </dgm:t>
    </dgm:pt>
    <dgm:pt modelId="{32BD4A77-483C-4359-B65E-FC752F496A9E}" type="pres">
      <dgm:prSet presAssocID="{25C71D21-2EC4-40D9-96FA-038F2A61FA1A}" presName="descendantArrow" presStyleCnt="0"/>
      <dgm:spPr/>
    </dgm:pt>
    <dgm:pt modelId="{C25C2C7A-89F0-4DD2-8CE1-BB6E953F9ADA}" type="pres">
      <dgm:prSet presAssocID="{B8B97DE8-8924-4455-8DA3-9E38BCE49A54}" presName="childTextArrow" presStyleLbl="fgAccFollowNode1" presStyleIdx="5" presStyleCnt="10">
        <dgm:presLayoutVars>
          <dgm:bulletEnabled val="1"/>
        </dgm:presLayoutVars>
      </dgm:prSet>
      <dgm:spPr/>
      <dgm:t>
        <a:bodyPr/>
        <a:lstStyle/>
        <a:p>
          <a:endParaRPr lang="en-US"/>
        </a:p>
      </dgm:t>
    </dgm:pt>
    <dgm:pt modelId="{4AD4AEC0-818B-46CD-AD75-52BA4E41B889}" type="pres">
      <dgm:prSet presAssocID="{A3BC2A1C-5852-4E39-967F-D2ADA9668500}" presName="childTextArrow" presStyleLbl="fgAccFollowNode1" presStyleIdx="6" presStyleCnt="10">
        <dgm:presLayoutVars>
          <dgm:bulletEnabled val="1"/>
        </dgm:presLayoutVars>
      </dgm:prSet>
      <dgm:spPr/>
      <dgm:t>
        <a:bodyPr/>
        <a:lstStyle/>
        <a:p>
          <a:endParaRPr lang="en-US"/>
        </a:p>
      </dgm:t>
    </dgm:pt>
    <dgm:pt modelId="{7E128E38-CFDD-41E4-BC44-11D645F4F31E}" type="pres">
      <dgm:prSet presAssocID="{50E2F983-0D7F-4796-8DDE-1C94CC0FA6BE}" presName="sp" presStyleCnt="0"/>
      <dgm:spPr/>
    </dgm:pt>
    <dgm:pt modelId="{7E30F433-B6F8-4E15-B167-35CD9C31928C}" type="pres">
      <dgm:prSet presAssocID="{A4A37D42-ED10-4DAD-AE1A-66F635171A4C}" presName="arrowAndChildren" presStyleCnt="0"/>
      <dgm:spPr/>
    </dgm:pt>
    <dgm:pt modelId="{8EB0282E-D9A7-43DD-9CF6-E9D070723DCE}" type="pres">
      <dgm:prSet presAssocID="{A4A37D42-ED10-4DAD-AE1A-66F635171A4C}" presName="parentTextArrow" presStyleLbl="node1" presStyleIdx="2" presStyleCnt="4"/>
      <dgm:spPr/>
      <dgm:t>
        <a:bodyPr/>
        <a:lstStyle/>
        <a:p>
          <a:endParaRPr lang="en-US"/>
        </a:p>
      </dgm:t>
    </dgm:pt>
    <dgm:pt modelId="{0CD9CAC9-593C-4402-90CC-AADD1EE11658}" type="pres">
      <dgm:prSet presAssocID="{A4A37D42-ED10-4DAD-AE1A-66F635171A4C}" presName="arrow" presStyleLbl="node1" presStyleIdx="3" presStyleCnt="4"/>
      <dgm:spPr/>
      <dgm:t>
        <a:bodyPr/>
        <a:lstStyle/>
        <a:p>
          <a:endParaRPr lang="en-US"/>
        </a:p>
      </dgm:t>
    </dgm:pt>
    <dgm:pt modelId="{D69D3E9F-1192-4513-828C-60469474BF8E}" type="pres">
      <dgm:prSet presAssocID="{A4A37D42-ED10-4DAD-AE1A-66F635171A4C}" presName="descendantArrow" presStyleCnt="0"/>
      <dgm:spPr/>
    </dgm:pt>
    <dgm:pt modelId="{EF2F592E-D8E7-4A35-BCB6-BEE83A97DF5D}" type="pres">
      <dgm:prSet presAssocID="{4B29F914-8F4C-4292-8A7B-2BFF51EFED45}" presName="childTextArrow" presStyleLbl="fgAccFollowNode1" presStyleIdx="7" presStyleCnt="10">
        <dgm:presLayoutVars>
          <dgm:bulletEnabled val="1"/>
        </dgm:presLayoutVars>
      </dgm:prSet>
      <dgm:spPr/>
      <dgm:t>
        <a:bodyPr/>
        <a:lstStyle/>
        <a:p>
          <a:endParaRPr lang="en-US"/>
        </a:p>
      </dgm:t>
    </dgm:pt>
    <dgm:pt modelId="{347F32A9-CA8C-499B-9AA7-AE8BA48045FC}" type="pres">
      <dgm:prSet presAssocID="{99AF3A28-7199-4401-BD47-58D50FA4704F}" presName="childTextArrow" presStyleLbl="fgAccFollowNode1" presStyleIdx="8" presStyleCnt="10">
        <dgm:presLayoutVars>
          <dgm:bulletEnabled val="1"/>
        </dgm:presLayoutVars>
      </dgm:prSet>
      <dgm:spPr/>
      <dgm:t>
        <a:bodyPr/>
        <a:lstStyle/>
        <a:p>
          <a:endParaRPr lang="en-US"/>
        </a:p>
      </dgm:t>
    </dgm:pt>
    <dgm:pt modelId="{02ABCA71-E783-4D95-B307-8960521A576A}" type="pres">
      <dgm:prSet presAssocID="{00C6911F-4602-47A7-BE9C-E91A98C39992}" presName="childTextArrow" presStyleLbl="fgAccFollowNode1" presStyleIdx="9" presStyleCnt="10">
        <dgm:presLayoutVars>
          <dgm:bulletEnabled val="1"/>
        </dgm:presLayoutVars>
      </dgm:prSet>
      <dgm:spPr/>
      <dgm:t>
        <a:bodyPr/>
        <a:lstStyle/>
        <a:p>
          <a:endParaRPr lang="en-US"/>
        </a:p>
      </dgm:t>
    </dgm:pt>
  </dgm:ptLst>
  <dgm:cxnLst>
    <dgm:cxn modelId="{0F1B6860-B541-4C26-8B65-0E1143E56F18}" srcId="{019AE3DE-5107-43EB-847C-ACF2E0B06AC0}" destId="{DC5BA444-300F-4941-BDA3-047237FA14FF}" srcOrd="3" destOrd="0" parTransId="{3E7AC7BB-0BC5-4390-8D74-94822019B38B}" sibTransId="{6E34D2EA-FCFE-4793-8E3A-663FB7B71F32}"/>
    <dgm:cxn modelId="{FB8BCBAD-8C48-4FC9-8F1B-4EF5D240FC07}" srcId="{A4A37D42-ED10-4DAD-AE1A-66F635171A4C}" destId="{00C6911F-4602-47A7-BE9C-E91A98C39992}" srcOrd="2" destOrd="0" parTransId="{4EE99E2D-51F1-4C3E-98B4-2B269C6A5EEE}" sibTransId="{43069E88-E1C0-4D72-AB62-39FB1572DF3F}"/>
    <dgm:cxn modelId="{06700301-8615-436F-8737-C4C97A0E7639}" srcId="{A4A37D42-ED10-4DAD-AE1A-66F635171A4C}" destId="{4B29F914-8F4C-4292-8A7B-2BFF51EFED45}" srcOrd="0" destOrd="0" parTransId="{EC9330A0-B4D8-475C-932E-052698EAB5B2}" sibTransId="{802EE5DA-4AB4-4B7A-B966-9279C50D809C}"/>
    <dgm:cxn modelId="{33A33576-7CA5-450B-AACA-4BDAA0A0F930}" type="presOf" srcId="{99AF3A28-7199-4401-BD47-58D50FA4704F}" destId="{347F32A9-CA8C-499B-9AA7-AE8BA48045FC}" srcOrd="0" destOrd="0" presId="urn:microsoft.com/office/officeart/2005/8/layout/process4"/>
    <dgm:cxn modelId="{7B08B6EB-EE8D-424C-9C9B-23D7B0A918B5}" type="presOf" srcId="{A02E0288-B528-4EDA-A8A5-8AB34958E034}" destId="{00C0FF3A-0977-49DF-9E22-7053CBEDA001}" srcOrd="0" destOrd="0" presId="urn:microsoft.com/office/officeart/2005/8/layout/process4"/>
    <dgm:cxn modelId="{6D4F29C5-585D-4B80-B96C-B3EA67E226AA}" type="presOf" srcId="{DC5BA444-300F-4941-BDA3-047237FA14FF}" destId="{9071975F-4324-45BA-AD96-906078F2CC90}" srcOrd="0" destOrd="0" presId="urn:microsoft.com/office/officeart/2005/8/layout/process4"/>
    <dgm:cxn modelId="{99E77D64-E999-4D2F-9AF4-30302E8D0B6F}" type="presOf" srcId="{288F8667-5A78-4A5B-AD07-233D38E9C753}" destId="{1EC86B38-848E-4C80-91D1-9DE5F81EBE65}" srcOrd="0" destOrd="0" presId="urn:microsoft.com/office/officeart/2005/8/layout/process4"/>
    <dgm:cxn modelId="{A77AD0AA-4383-4F8E-B40F-287824AD538B}" type="presOf" srcId="{B7F46371-5615-4C4B-974F-5D447F1F9E75}" destId="{45477D1F-D9ED-4D34-89CD-6A8987538B87}" srcOrd="0" destOrd="0" presId="urn:microsoft.com/office/officeart/2005/8/layout/process4"/>
    <dgm:cxn modelId="{F14FA4FA-94D5-48C1-9130-7462BB499071}" srcId="{019AE3DE-5107-43EB-847C-ACF2E0B06AC0}" destId="{25C71D21-2EC4-40D9-96FA-038F2A61FA1A}" srcOrd="1" destOrd="0" parTransId="{4EEB599F-5456-4065-B99D-7ADBE2CE2019}" sibTransId="{656E41EC-3E87-4CA8-9D2D-BEC67538E398}"/>
    <dgm:cxn modelId="{1D0C7035-1F08-4100-9DB8-D629B49D25E3}" type="presOf" srcId="{53A0A4E1-196F-4A8C-AFA4-E654191CD6AF}" destId="{0617E8DE-EE50-4F57-8070-D5281E8F1760}" srcOrd="0" destOrd="0" presId="urn:microsoft.com/office/officeart/2005/8/layout/process4"/>
    <dgm:cxn modelId="{E240F7EE-896F-4E29-9FF2-EFDA4B87E931}" type="presOf" srcId="{019AE3DE-5107-43EB-847C-ACF2E0B06AC0}" destId="{438533AD-7DC7-4CDF-B843-629105339C11}" srcOrd="0" destOrd="0" presId="urn:microsoft.com/office/officeart/2005/8/layout/process4"/>
    <dgm:cxn modelId="{7F5C79C3-BD6D-48D8-AFF3-3FE83CEFF8E5}" type="presOf" srcId="{A4A37D42-ED10-4DAD-AE1A-66F635171A4C}" destId="{8EB0282E-D9A7-43DD-9CF6-E9D070723DCE}" srcOrd="0" destOrd="0" presId="urn:microsoft.com/office/officeart/2005/8/layout/process4"/>
    <dgm:cxn modelId="{538F87B0-F804-4BDD-BC54-401E4648AFC8}" type="presOf" srcId="{7BAAFEE0-9A61-458D-B6E9-155D0904D6BC}" destId="{2ED757D2-13E6-46FF-BF7D-96AD6C8E4BDF}" srcOrd="1" destOrd="0" presId="urn:microsoft.com/office/officeart/2005/8/layout/process4"/>
    <dgm:cxn modelId="{B7C7331F-FD87-42DF-832A-2C59165C7FA6}" type="presOf" srcId="{A3BC2A1C-5852-4E39-967F-D2ADA9668500}" destId="{4AD4AEC0-818B-46CD-AD75-52BA4E41B889}" srcOrd="0" destOrd="0" presId="urn:microsoft.com/office/officeart/2005/8/layout/process4"/>
    <dgm:cxn modelId="{A298F8A1-1664-4A2B-9695-610317726EBC}" type="presOf" srcId="{6252028F-4591-4415-9B09-2BDBE3BA1810}" destId="{F42B6C52-63A1-4F8E-AEBB-A0E9878F54B5}" srcOrd="0" destOrd="0" presId="urn:microsoft.com/office/officeart/2005/8/layout/process4"/>
    <dgm:cxn modelId="{243B7D55-0F14-4839-8296-23922C00AB30}" type="presOf" srcId="{7BAAFEE0-9A61-458D-B6E9-155D0904D6BC}" destId="{F62082FA-7C4B-453F-BAAF-230EC3AE5FA9}" srcOrd="0" destOrd="0" presId="urn:microsoft.com/office/officeart/2005/8/layout/process4"/>
    <dgm:cxn modelId="{55E2D061-3966-4D96-8F94-798ED834B80B}" type="presOf" srcId="{00C6911F-4602-47A7-BE9C-E91A98C39992}" destId="{02ABCA71-E783-4D95-B307-8960521A576A}" srcOrd="0" destOrd="0" presId="urn:microsoft.com/office/officeart/2005/8/layout/process4"/>
    <dgm:cxn modelId="{146B7799-ED59-43A0-B4B9-A9204239EFEF}" srcId="{7BAAFEE0-9A61-458D-B6E9-155D0904D6BC}" destId="{B7F46371-5615-4C4B-974F-5D447F1F9E75}" srcOrd="0" destOrd="0" parTransId="{58265417-BED8-49F2-8FED-8130DA31FEDB}" sibTransId="{574655D2-9C42-46C8-BB39-41F35B8DD2B3}"/>
    <dgm:cxn modelId="{641834EB-8A67-4F6C-8904-B804B6795B07}" type="presOf" srcId="{A4A37D42-ED10-4DAD-AE1A-66F635171A4C}" destId="{0CD9CAC9-593C-4402-90CC-AADD1EE11658}" srcOrd="1" destOrd="0" presId="urn:microsoft.com/office/officeart/2005/8/layout/process4"/>
    <dgm:cxn modelId="{B2764554-2270-47EB-AEF4-E97E40570C86}" srcId="{019AE3DE-5107-43EB-847C-ACF2E0B06AC0}" destId="{A4A37D42-ED10-4DAD-AE1A-66F635171A4C}" srcOrd="0" destOrd="0" parTransId="{81765839-8363-42DB-8475-7B1F1F4EC089}" sibTransId="{50E2F983-0D7F-4796-8DDE-1C94CC0FA6BE}"/>
    <dgm:cxn modelId="{9B7E2BAE-86C2-474E-BBEA-6E1519D5F6AE}" srcId="{A4A37D42-ED10-4DAD-AE1A-66F635171A4C}" destId="{99AF3A28-7199-4401-BD47-58D50FA4704F}" srcOrd="1" destOrd="0" parTransId="{8E7C6094-081D-407B-98A6-06050603A1CD}" sibTransId="{CD678F79-C052-43BB-810C-9AD3AD4B409C}"/>
    <dgm:cxn modelId="{09B8EA36-746F-4E68-AF36-F078D056DDB2}" srcId="{25C71D21-2EC4-40D9-96FA-038F2A61FA1A}" destId="{A3BC2A1C-5852-4E39-967F-D2ADA9668500}" srcOrd="1" destOrd="0" parTransId="{BB529F63-B905-48EF-BA57-0574B47B18ED}" sibTransId="{67293283-77E7-423A-A49D-71AC527EA1A6}"/>
    <dgm:cxn modelId="{0A1CADD0-E08A-4DF6-A783-697CB360DC8B}" srcId="{DC5BA444-300F-4941-BDA3-047237FA14FF}" destId="{53A0A4E1-196F-4A8C-AFA4-E654191CD6AF}" srcOrd="1" destOrd="0" parTransId="{A91306D5-8127-40B0-AC7F-D13FC6AE976C}" sibTransId="{B538C81B-1A4C-496E-A49D-2B3324D1C4F4}"/>
    <dgm:cxn modelId="{9C21DAC5-1331-4AB5-AF97-BBE552BB11B3}" srcId="{DC5BA444-300F-4941-BDA3-047237FA14FF}" destId="{A02E0288-B528-4EDA-A8A5-8AB34958E034}" srcOrd="2" destOrd="0" parTransId="{4691FD0E-F673-4120-9C65-03B2FA298E3F}" sibTransId="{C3FD7F0F-D516-4E47-8D67-88BEE05047BA}"/>
    <dgm:cxn modelId="{E1A8E8FE-3F24-4981-9B82-CD76A44B0D85}" srcId="{019AE3DE-5107-43EB-847C-ACF2E0B06AC0}" destId="{7BAAFEE0-9A61-458D-B6E9-155D0904D6BC}" srcOrd="2" destOrd="0" parTransId="{782B44C1-C669-49B2-8907-23365E00C342}" sibTransId="{FA8D6770-C9D1-444E-B3DD-07461676C2E8}"/>
    <dgm:cxn modelId="{A5BD6588-BFD6-452B-8E07-D0517F8B807F}" srcId="{DC5BA444-300F-4941-BDA3-047237FA14FF}" destId="{6252028F-4591-4415-9B09-2BDBE3BA1810}" srcOrd="0" destOrd="0" parTransId="{8AA86207-333D-42FF-B72C-A6EFBDD2E69F}" sibTransId="{D2272C06-DF35-4669-B1A9-AB2B9635CDB6}"/>
    <dgm:cxn modelId="{AE2A7C00-6DE8-442F-84A6-8F79199F9495}" srcId="{7BAAFEE0-9A61-458D-B6E9-155D0904D6BC}" destId="{288F8667-5A78-4A5B-AD07-233D38E9C753}" srcOrd="1" destOrd="0" parTransId="{08BCE4B2-FAF1-4110-AA18-75A321CA1A23}" sibTransId="{9ED83218-B2F6-48AC-99D9-70ADA01047F2}"/>
    <dgm:cxn modelId="{0BBE3A06-F7F1-48E2-A796-916DF8EEB8DB}" type="presOf" srcId="{B8B97DE8-8924-4455-8DA3-9E38BCE49A54}" destId="{C25C2C7A-89F0-4DD2-8CE1-BB6E953F9ADA}" srcOrd="0" destOrd="0" presId="urn:microsoft.com/office/officeart/2005/8/layout/process4"/>
    <dgm:cxn modelId="{067837F7-39AD-4F7B-9BBF-BC2CF9BA9DC5}" srcId="{25C71D21-2EC4-40D9-96FA-038F2A61FA1A}" destId="{B8B97DE8-8924-4455-8DA3-9E38BCE49A54}" srcOrd="0" destOrd="0" parTransId="{C19BC835-9632-4B9F-B6BF-E9CCCC712CAE}" sibTransId="{6CE5C466-B5CA-4B86-874B-A492C08B483A}"/>
    <dgm:cxn modelId="{53A2503C-94F6-4932-82BD-FC8B40FF4480}" type="presOf" srcId="{25C71D21-2EC4-40D9-96FA-038F2A61FA1A}" destId="{A11376A6-7060-4B62-AF86-890FF76C8BC5}" srcOrd="1" destOrd="0" presId="urn:microsoft.com/office/officeart/2005/8/layout/process4"/>
    <dgm:cxn modelId="{8C98B44F-A8A2-46BB-B32F-B8B1CA3E53AD}" type="presOf" srcId="{DC5BA444-300F-4941-BDA3-047237FA14FF}" destId="{146D52F9-035B-4BDE-B8BB-02B2D999B3C9}" srcOrd="1" destOrd="0" presId="urn:microsoft.com/office/officeart/2005/8/layout/process4"/>
    <dgm:cxn modelId="{0BDFA661-E676-48AF-8BE8-48ABE787A42B}" type="presOf" srcId="{25C71D21-2EC4-40D9-96FA-038F2A61FA1A}" destId="{90792879-805A-4FFD-8011-FBD19B6F4861}" srcOrd="0" destOrd="0" presId="urn:microsoft.com/office/officeart/2005/8/layout/process4"/>
    <dgm:cxn modelId="{FC9292DE-1EF4-48F8-B652-19ABE3BE6C5E}" type="presOf" srcId="{4B29F914-8F4C-4292-8A7B-2BFF51EFED45}" destId="{EF2F592E-D8E7-4A35-BCB6-BEE83A97DF5D}" srcOrd="0" destOrd="0" presId="urn:microsoft.com/office/officeart/2005/8/layout/process4"/>
    <dgm:cxn modelId="{0FE88EF3-A42C-4FA8-BBB1-0F2E5CC64BE6}" type="presParOf" srcId="{438533AD-7DC7-4CDF-B843-629105339C11}" destId="{B519C2EC-B557-44D3-A511-35136FF1054B}" srcOrd="0" destOrd="0" presId="urn:microsoft.com/office/officeart/2005/8/layout/process4"/>
    <dgm:cxn modelId="{52B24466-3865-46D2-8C32-5423DC11EF59}" type="presParOf" srcId="{B519C2EC-B557-44D3-A511-35136FF1054B}" destId="{9071975F-4324-45BA-AD96-906078F2CC90}" srcOrd="0" destOrd="0" presId="urn:microsoft.com/office/officeart/2005/8/layout/process4"/>
    <dgm:cxn modelId="{7210F6A2-B9AC-45AD-BD42-76526FFF535D}" type="presParOf" srcId="{B519C2EC-B557-44D3-A511-35136FF1054B}" destId="{146D52F9-035B-4BDE-B8BB-02B2D999B3C9}" srcOrd="1" destOrd="0" presId="urn:microsoft.com/office/officeart/2005/8/layout/process4"/>
    <dgm:cxn modelId="{BED8D292-3511-41EE-8E0A-C7D4541541F2}" type="presParOf" srcId="{B519C2EC-B557-44D3-A511-35136FF1054B}" destId="{01D734C1-C85A-417F-A381-BA8161B14B8A}" srcOrd="2" destOrd="0" presId="urn:microsoft.com/office/officeart/2005/8/layout/process4"/>
    <dgm:cxn modelId="{F4B3034D-CFC9-4E1C-BA0B-13770D433D18}" type="presParOf" srcId="{01D734C1-C85A-417F-A381-BA8161B14B8A}" destId="{F42B6C52-63A1-4F8E-AEBB-A0E9878F54B5}" srcOrd="0" destOrd="0" presId="urn:microsoft.com/office/officeart/2005/8/layout/process4"/>
    <dgm:cxn modelId="{9BBD73FC-8704-4915-95DD-59FA8BF5A247}" type="presParOf" srcId="{01D734C1-C85A-417F-A381-BA8161B14B8A}" destId="{0617E8DE-EE50-4F57-8070-D5281E8F1760}" srcOrd="1" destOrd="0" presId="urn:microsoft.com/office/officeart/2005/8/layout/process4"/>
    <dgm:cxn modelId="{0C3B417D-1C4C-45F2-99BD-E286225217A7}" type="presParOf" srcId="{01D734C1-C85A-417F-A381-BA8161B14B8A}" destId="{00C0FF3A-0977-49DF-9E22-7053CBEDA001}" srcOrd="2" destOrd="0" presId="urn:microsoft.com/office/officeart/2005/8/layout/process4"/>
    <dgm:cxn modelId="{C32E78E1-76B0-45A9-A1F4-34CC1A3A526A}" type="presParOf" srcId="{438533AD-7DC7-4CDF-B843-629105339C11}" destId="{6173BB02-1BDB-4432-83A4-075058FBA1DF}" srcOrd="1" destOrd="0" presId="urn:microsoft.com/office/officeart/2005/8/layout/process4"/>
    <dgm:cxn modelId="{EE92F596-2F1A-4424-B225-8945C8F79552}" type="presParOf" srcId="{438533AD-7DC7-4CDF-B843-629105339C11}" destId="{A8C1A673-8899-4C26-BAA2-968C88651E7C}" srcOrd="2" destOrd="0" presId="urn:microsoft.com/office/officeart/2005/8/layout/process4"/>
    <dgm:cxn modelId="{F0C5370F-F70E-48F8-9958-396DF3ACD874}" type="presParOf" srcId="{A8C1A673-8899-4C26-BAA2-968C88651E7C}" destId="{F62082FA-7C4B-453F-BAAF-230EC3AE5FA9}" srcOrd="0" destOrd="0" presId="urn:microsoft.com/office/officeart/2005/8/layout/process4"/>
    <dgm:cxn modelId="{4AE1115E-9C85-4B48-9ADC-F5ACF385AAC0}" type="presParOf" srcId="{A8C1A673-8899-4C26-BAA2-968C88651E7C}" destId="{2ED757D2-13E6-46FF-BF7D-96AD6C8E4BDF}" srcOrd="1" destOrd="0" presId="urn:microsoft.com/office/officeart/2005/8/layout/process4"/>
    <dgm:cxn modelId="{1EEA0662-5FB7-40A3-87EB-A541207EA674}" type="presParOf" srcId="{A8C1A673-8899-4C26-BAA2-968C88651E7C}" destId="{6C42FD55-E79C-4D4A-AEBB-7685542DAC91}" srcOrd="2" destOrd="0" presId="urn:microsoft.com/office/officeart/2005/8/layout/process4"/>
    <dgm:cxn modelId="{04E9EB75-A16A-471C-98E9-DA65A2912181}" type="presParOf" srcId="{6C42FD55-E79C-4D4A-AEBB-7685542DAC91}" destId="{45477D1F-D9ED-4D34-89CD-6A8987538B87}" srcOrd="0" destOrd="0" presId="urn:microsoft.com/office/officeart/2005/8/layout/process4"/>
    <dgm:cxn modelId="{4BD9AB65-2F13-4366-8694-D96C15FFCDEB}" type="presParOf" srcId="{6C42FD55-E79C-4D4A-AEBB-7685542DAC91}" destId="{1EC86B38-848E-4C80-91D1-9DE5F81EBE65}" srcOrd="1" destOrd="0" presId="urn:microsoft.com/office/officeart/2005/8/layout/process4"/>
    <dgm:cxn modelId="{35BEEC5D-7E6C-465E-BB64-60AAE17E1EB1}" type="presParOf" srcId="{438533AD-7DC7-4CDF-B843-629105339C11}" destId="{33B6B377-74F9-4E99-9804-69321CCB063D}" srcOrd="3" destOrd="0" presId="urn:microsoft.com/office/officeart/2005/8/layout/process4"/>
    <dgm:cxn modelId="{2517E512-F152-4C3F-9DBC-61FE50719BFE}" type="presParOf" srcId="{438533AD-7DC7-4CDF-B843-629105339C11}" destId="{3518AEA8-70FD-490F-B94A-492782CF4A64}" srcOrd="4" destOrd="0" presId="urn:microsoft.com/office/officeart/2005/8/layout/process4"/>
    <dgm:cxn modelId="{25C8E4A4-27FB-4250-9C4A-5E624532B953}" type="presParOf" srcId="{3518AEA8-70FD-490F-B94A-492782CF4A64}" destId="{90792879-805A-4FFD-8011-FBD19B6F4861}" srcOrd="0" destOrd="0" presId="urn:microsoft.com/office/officeart/2005/8/layout/process4"/>
    <dgm:cxn modelId="{4A2CF288-177D-4F53-81C8-0D80E55CA707}" type="presParOf" srcId="{3518AEA8-70FD-490F-B94A-492782CF4A64}" destId="{A11376A6-7060-4B62-AF86-890FF76C8BC5}" srcOrd="1" destOrd="0" presId="urn:microsoft.com/office/officeart/2005/8/layout/process4"/>
    <dgm:cxn modelId="{F7C1D473-DB4D-4C3F-BA8E-394330F6A08F}" type="presParOf" srcId="{3518AEA8-70FD-490F-B94A-492782CF4A64}" destId="{32BD4A77-483C-4359-B65E-FC752F496A9E}" srcOrd="2" destOrd="0" presId="urn:microsoft.com/office/officeart/2005/8/layout/process4"/>
    <dgm:cxn modelId="{35DEE99A-4382-4BFE-89CA-EA76C24BAB67}" type="presParOf" srcId="{32BD4A77-483C-4359-B65E-FC752F496A9E}" destId="{C25C2C7A-89F0-4DD2-8CE1-BB6E953F9ADA}" srcOrd="0" destOrd="0" presId="urn:microsoft.com/office/officeart/2005/8/layout/process4"/>
    <dgm:cxn modelId="{D6CA0677-85DC-40AA-96D5-6A0C23F3408A}" type="presParOf" srcId="{32BD4A77-483C-4359-B65E-FC752F496A9E}" destId="{4AD4AEC0-818B-46CD-AD75-52BA4E41B889}" srcOrd="1" destOrd="0" presId="urn:microsoft.com/office/officeart/2005/8/layout/process4"/>
    <dgm:cxn modelId="{A0F11DDD-3AA4-4D1D-896E-A7033BF172C2}" type="presParOf" srcId="{438533AD-7DC7-4CDF-B843-629105339C11}" destId="{7E128E38-CFDD-41E4-BC44-11D645F4F31E}" srcOrd="5" destOrd="0" presId="urn:microsoft.com/office/officeart/2005/8/layout/process4"/>
    <dgm:cxn modelId="{146FA71E-7797-44A7-AC50-BB59679C0348}" type="presParOf" srcId="{438533AD-7DC7-4CDF-B843-629105339C11}" destId="{7E30F433-B6F8-4E15-B167-35CD9C31928C}" srcOrd="6" destOrd="0" presId="urn:microsoft.com/office/officeart/2005/8/layout/process4"/>
    <dgm:cxn modelId="{D8BE4C7A-E15A-4F08-AB56-C1041330DF31}" type="presParOf" srcId="{7E30F433-B6F8-4E15-B167-35CD9C31928C}" destId="{8EB0282E-D9A7-43DD-9CF6-E9D070723DCE}" srcOrd="0" destOrd="0" presId="urn:microsoft.com/office/officeart/2005/8/layout/process4"/>
    <dgm:cxn modelId="{7F5C65D0-4C93-453B-9BDE-22201CAB7498}" type="presParOf" srcId="{7E30F433-B6F8-4E15-B167-35CD9C31928C}" destId="{0CD9CAC9-593C-4402-90CC-AADD1EE11658}" srcOrd="1" destOrd="0" presId="urn:microsoft.com/office/officeart/2005/8/layout/process4"/>
    <dgm:cxn modelId="{1D618FDA-CE6B-4D74-B98C-2C9EF674A7D1}" type="presParOf" srcId="{7E30F433-B6F8-4E15-B167-35CD9C31928C}" destId="{D69D3E9F-1192-4513-828C-60469474BF8E}" srcOrd="2" destOrd="0" presId="urn:microsoft.com/office/officeart/2005/8/layout/process4"/>
    <dgm:cxn modelId="{F4EE1EBD-8356-4013-95AC-CA7D30D7A33E}" type="presParOf" srcId="{D69D3E9F-1192-4513-828C-60469474BF8E}" destId="{EF2F592E-D8E7-4A35-BCB6-BEE83A97DF5D}" srcOrd="0" destOrd="0" presId="urn:microsoft.com/office/officeart/2005/8/layout/process4"/>
    <dgm:cxn modelId="{CC262302-F81A-43F7-9947-F4475EFA81D4}" type="presParOf" srcId="{D69D3E9F-1192-4513-828C-60469474BF8E}" destId="{347F32A9-CA8C-499B-9AA7-AE8BA48045FC}" srcOrd="1" destOrd="0" presId="urn:microsoft.com/office/officeart/2005/8/layout/process4"/>
    <dgm:cxn modelId="{51F00333-499F-4D66-A7B6-10B68AF91DFF}" type="presParOf" srcId="{D69D3E9F-1192-4513-828C-60469474BF8E}" destId="{02ABCA71-E783-4D95-B307-8960521A576A}"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31D28-B83E-493C-BCD0-358620ABDFD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77DA311-77D0-4FE2-9D3C-D2351B1F0996}">
      <dgm:prSet phldrT="[Text]"/>
      <dgm:spPr/>
      <dgm:t>
        <a:bodyPr/>
        <a:lstStyle/>
        <a:p>
          <a:r>
            <a:rPr lang="en-US" b="1" dirty="0" smtClean="0">
              <a:solidFill>
                <a:schemeClr val="bg1">
                  <a:lumMod val="50000"/>
                </a:schemeClr>
              </a:solidFill>
            </a:rPr>
            <a:t>UTILITY</a:t>
          </a:r>
        </a:p>
        <a:p>
          <a:r>
            <a:rPr lang="en-US" dirty="0" smtClean="0">
              <a:solidFill>
                <a:schemeClr val="bg1">
                  <a:lumMod val="50000"/>
                </a:schemeClr>
              </a:solidFill>
            </a:rPr>
            <a:t>How readily can data be acted upon?</a:t>
          </a:r>
          <a:endParaRPr lang="en-US" dirty="0">
            <a:solidFill>
              <a:schemeClr val="bg1">
                <a:lumMod val="50000"/>
              </a:schemeClr>
            </a:solidFill>
          </a:endParaRPr>
        </a:p>
      </dgm:t>
    </dgm:pt>
    <dgm:pt modelId="{4DB7DFD2-EDDC-47A2-890C-4AD54963D8BE}" type="parTrans" cxnId="{13AE024D-3546-4C8D-9975-353C0F4BF910}">
      <dgm:prSet/>
      <dgm:spPr/>
      <dgm:t>
        <a:bodyPr/>
        <a:lstStyle/>
        <a:p>
          <a:endParaRPr lang="en-US"/>
        </a:p>
      </dgm:t>
    </dgm:pt>
    <dgm:pt modelId="{E5E27675-9D48-418F-B330-69E29D523D04}" type="sibTrans" cxnId="{13AE024D-3546-4C8D-9975-353C0F4BF910}">
      <dgm:prSet/>
      <dgm:spPr/>
      <dgm:t>
        <a:bodyPr/>
        <a:lstStyle/>
        <a:p>
          <a:endParaRPr lang="en-US"/>
        </a:p>
      </dgm:t>
    </dgm:pt>
    <dgm:pt modelId="{9DDA329F-CAF9-49AF-ABBD-C7FED6B8C9FD}">
      <dgm:prSet phldrT="[Text]"/>
      <dgm:spPr/>
      <dgm:t>
        <a:bodyPr/>
        <a:lstStyle/>
        <a:p>
          <a:pPr algn="ctr"/>
          <a:r>
            <a:rPr lang="en-US" b="1" dirty="0" smtClean="0">
              <a:solidFill>
                <a:schemeClr val="bg1">
                  <a:lumMod val="50000"/>
                </a:schemeClr>
              </a:solidFill>
            </a:rPr>
            <a:t>CAPACITY</a:t>
          </a:r>
        </a:p>
        <a:p>
          <a:pPr algn="ctr"/>
          <a:r>
            <a:rPr lang="en-US" dirty="0" smtClean="0">
              <a:solidFill>
                <a:schemeClr val="bg1">
                  <a:lumMod val="50000"/>
                </a:schemeClr>
              </a:solidFill>
            </a:rPr>
            <a:t>How readily can institutions, states report data?</a:t>
          </a:r>
          <a:endParaRPr lang="en-US" dirty="0">
            <a:solidFill>
              <a:schemeClr val="bg1">
                <a:lumMod val="50000"/>
              </a:schemeClr>
            </a:solidFill>
          </a:endParaRPr>
        </a:p>
      </dgm:t>
    </dgm:pt>
    <dgm:pt modelId="{404661F5-331A-41F0-81D1-8462FF2C9E2F}" type="parTrans" cxnId="{A280C4AC-9CD6-4DD0-8A1D-386C9ABD0CFB}">
      <dgm:prSet/>
      <dgm:spPr/>
      <dgm:t>
        <a:bodyPr/>
        <a:lstStyle/>
        <a:p>
          <a:endParaRPr lang="en-US"/>
        </a:p>
      </dgm:t>
    </dgm:pt>
    <dgm:pt modelId="{0A9E1919-63E4-44AE-8A81-1416A2121566}" type="sibTrans" cxnId="{A280C4AC-9CD6-4DD0-8A1D-386C9ABD0CFB}">
      <dgm:prSet/>
      <dgm:spPr/>
      <dgm:t>
        <a:bodyPr/>
        <a:lstStyle/>
        <a:p>
          <a:endParaRPr lang="en-US"/>
        </a:p>
      </dgm:t>
    </dgm:pt>
    <dgm:pt modelId="{4962EF87-C792-43F4-BACA-66FD04D8AC33}">
      <dgm:prSet phldrT="[Text]"/>
      <dgm:spPr/>
      <dgm:t>
        <a:bodyPr/>
        <a:lstStyle/>
        <a:p>
          <a:pPr algn="ctr"/>
          <a:r>
            <a:rPr lang="en-US" b="1" dirty="0" smtClean="0">
              <a:solidFill>
                <a:schemeClr val="bg1">
                  <a:lumMod val="50000"/>
                </a:schemeClr>
              </a:solidFill>
            </a:rPr>
            <a:t>QUALITY</a:t>
          </a:r>
          <a:endParaRPr lang="en-US" dirty="0" smtClean="0">
            <a:solidFill>
              <a:schemeClr val="bg1">
                <a:lumMod val="50000"/>
              </a:schemeClr>
            </a:solidFill>
          </a:endParaRPr>
        </a:p>
        <a:p>
          <a:pPr algn="ctr"/>
          <a:r>
            <a:rPr lang="en-US" dirty="0" smtClean="0">
              <a:solidFill>
                <a:schemeClr val="bg1">
                  <a:lumMod val="50000"/>
                </a:schemeClr>
              </a:solidFill>
            </a:rPr>
            <a:t>How accurate and complete are the data?</a:t>
          </a:r>
        </a:p>
      </dgm:t>
    </dgm:pt>
    <dgm:pt modelId="{2447C3FD-1048-40E6-9E8C-481E2CE3ACD3}" type="parTrans" cxnId="{F350B791-5398-4AF0-9F56-CA4E755B0C1D}">
      <dgm:prSet/>
      <dgm:spPr/>
      <dgm:t>
        <a:bodyPr/>
        <a:lstStyle/>
        <a:p>
          <a:endParaRPr lang="en-US"/>
        </a:p>
      </dgm:t>
    </dgm:pt>
    <dgm:pt modelId="{74BE9E0A-8CF3-49E4-98A5-3F227DC3D635}" type="sibTrans" cxnId="{F350B791-5398-4AF0-9F56-CA4E755B0C1D}">
      <dgm:prSet/>
      <dgm:spPr/>
      <dgm:t>
        <a:bodyPr/>
        <a:lstStyle/>
        <a:p>
          <a:endParaRPr lang="en-US"/>
        </a:p>
      </dgm:t>
    </dgm:pt>
    <dgm:pt modelId="{60D4B297-176A-43D4-8B79-EA5249F93A21}">
      <dgm:prSet phldrT="[Text]"/>
      <dgm:spPr/>
      <dgm:t>
        <a:bodyPr/>
        <a:lstStyle/>
        <a:p>
          <a:pPr algn="ctr"/>
          <a:r>
            <a:rPr lang="en-US" b="1" dirty="0" smtClean="0">
              <a:solidFill>
                <a:schemeClr val="bg1">
                  <a:lumMod val="50000"/>
                </a:schemeClr>
              </a:solidFill>
            </a:rPr>
            <a:t>SECURITY</a:t>
          </a:r>
        </a:p>
        <a:p>
          <a:pPr algn="ctr"/>
          <a:r>
            <a:rPr lang="en-US" dirty="0" smtClean="0">
              <a:solidFill>
                <a:schemeClr val="bg1">
                  <a:lumMod val="50000"/>
                </a:schemeClr>
              </a:solidFill>
            </a:rPr>
            <a:t>How private and safe are the data?</a:t>
          </a:r>
          <a:endParaRPr lang="en-US" dirty="0">
            <a:solidFill>
              <a:schemeClr val="bg1">
                <a:lumMod val="50000"/>
              </a:schemeClr>
            </a:solidFill>
          </a:endParaRPr>
        </a:p>
      </dgm:t>
    </dgm:pt>
    <dgm:pt modelId="{1EB28AEF-E0B6-4202-82E1-EDECFFBCB16D}" type="parTrans" cxnId="{A35F59C3-D41A-4684-AE75-D1548B386DC9}">
      <dgm:prSet/>
      <dgm:spPr/>
      <dgm:t>
        <a:bodyPr/>
        <a:lstStyle/>
        <a:p>
          <a:endParaRPr lang="en-US"/>
        </a:p>
      </dgm:t>
    </dgm:pt>
    <dgm:pt modelId="{6D4426B4-F1F5-49DC-BB35-D9B659F59D92}" type="sibTrans" cxnId="{A35F59C3-D41A-4684-AE75-D1548B386DC9}">
      <dgm:prSet/>
      <dgm:spPr/>
      <dgm:t>
        <a:bodyPr/>
        <a:lstStyle/>
        <a:p>
          <a:endParaRPr lang="en-US"/>
        </a:p>
      </dgm:t>
    </dgm:pt>
    <dgm:pt modelId="{401800D5-F34A-4F21-94D7-9DB156A8B86B}">
      <dgm:prSet phldrT="[Text]"/>
      <dgm:spPr/>
      <dgm:t>
        <a:bodyPr/>
        <a:lstStyle/>
        <a:p>
          <a:r>
            <a:rPr lang="en-US" b="1" dirty="0" smtClean="0">
              <a:solidFill>
                <a:schemeClr val="bg1">
                  <a:lumMod val="50000"/>
                </a:schemeClr>
              </a:solidFill>
            </a:rPr>
            <a:t>RELEVANCE</a:t>
          </a:r>
        </a:p>
        <a:p>
          <a:r>
            <a:rPr lang="en-US" b="0" dirty="0" smtClean="0">
              <a:solidFill>
                <a:schemeClr val="bg1">
                  <a:lumMod val="50000"/>
                </a:schemeClr>
              </a:solidFill>
            </a:rPr>
            <a:t>How applicable are the data to key stakeholder questions?</a:t>
          </a:r>
          <a:r>
            <a:rPr lang="en-US" b="1" dirty="0" smtClean="0">
              <a:solidFill>
                <a:schemeClr val="bg1">
                  <a:lumMod val="50000"/>
                </a:schemeClr>
              </a:solidFill>
            </a:rPr>
            <a:t> </a:t>
          </a:r>
          <a:endParaRPr lang="en-US" b="1" dirty="0">
            <a:solidFill>
              <a:schemeClr val="bg1">
                <a:lumMod val="50000"/>
              </a:schemeClr>
            </a:solidFill>
          </a:endParaRPr>
        </a:p>
      </dgm:t>
    </dgm:pt>
    <dgm:pt modelId="{2649A975-BCCE-4818-9F6F-86F4ECE24A38}" type="parTrans" cxnId="{66F6F03E-6F23-41EC-A2E6-88854141BF24}">
      <dgm:prSet/>
      <dgm:spPr/>
      <dgm:t>
        <a:bodyPr/>
        <a:lstStyle/>
        <a:p>
          <a:endParaRPr lang="en-US"/>
        </a:p>
      </dgm:t>
    </dgm:pt>
    <dgm:pt modelId="{72421BA7-6763-475E-B7A3-2D63049A532B}" type="sibTrans" cxnId="{66F6F03E-6F23-41EC-A2E6-88854141BF24}">
      <dgm:prSet/>
      <dgm:spPr/>
      <dgm:t>
        <a:bodyPr/>
        <a:lstStyle/>
        <a:p>
          <a:endParaRPr lang="en-US"/>
        </a:p>
      </dgm:t>
    </dgm:pt>
    <dgm:pt modelId="{70D28BAB-9C1A-4424-98A6-873818EFD96C}" type="pres">
      <dgm:prSet presAssocID="{41C31D28-B83E-493C-BCD0-358620ABDFD8}" presName="diagram" presStyleCnt="0">
        <dgm:presLayoutVars>
          <dgm:chMax val="1"/>
          <dgm:dir/>
          <dgm:animLvl val="ctr"/>
          <dgm:resizeHandles val="exact"/>
        </dgm:presLayoutVars>
      </dgm:prSet>
      <dgm:spPr/>
      <dgm:t>
        <a:bodyPr/>
        <a:lstStyle/>
        <a:p>
          <a:endParaRPr lang="en-US"/>
        </a:p>
      </dgm:t>
    </dgm:pt>
    <dgm:pt modelId="{4C8F086F-5550-4570-9897-5A2F71D95B4C}" type="pres">
      <dgm:prSet presAssocID="{41C31D28-B83E-493C-BCD0-358620ABDFD8}" presName="matrix" presStyleCnt="0"/>
      <dgm:spPr/>
    </dgm:pt>
    <dgm:pt modelId="{558D0BB4-444D-4A39-A5C7-8E87801F59B3}" type="pres">
      <dgm:prSet presAssocID="{41C31D28-B83E-493C-BCD0-358620ABDFD8}" presName="tile1" presStyleLbl="node1" presStyleIdx="0" presStyleCnt="4"/>
      <dgm:spPr/>
      <dgm:t>
        <a:bodyPr/>
        <a:lstStyle/>
        <a:p>
          <a:endParaRPr lang="en-US"/>
        </a:p>
      </dgm:t>
    </dgm:pt>
    <dgm:pt modelId="{2E1C1FD4-4E57-4EF7-A508-BCC8A002ACF2}" type="pres">
      <dgm:prSet presAssocID="{41C31D28-B83E-493C-BCD0-358620ABDFD8}" presName="tile1text" presStyleLbl="node1" presStyleIdx="0" presStyleCnt="4">
        <dgm:presLayoutVars>
          <dgm:chMax val="0"/>
          <dgm:chPref val="0"/>
          <dgm:bulletEnabled val="1"/>
        </dgm:presLayoutVars>
      </dgm:prSet>
      <dgm:spPr/>
      <dgm:t>
        <a:bodyPr/>
        <a:lstStyle/>
        <a:p>
          <a:endParaRPr lang="en-US"/>
        </a:p>
      </dgm:t>
    </dgm:pt>
    <dgm:pt modelId="{46A13D6A-4E29-4572-A4A7-B380891FA535}" type="pres">
      <dgm:prSet presAssocID="{41C31D28-B83E-493C-BCD0-358620ABDFD8}" presName="tile2" presStyleLbl="node1" presStyleIdx="1" presStyleCnt="4"/>
      <dgm:spPr/>
      <dgm:t>
        <a:bodyPr/>
        <a:lstStyle/>
        <a:p>
          <a:endParaRPr lang="en-US"/>
        </a:p>
      </dgm:t>
    </dgm:pt>
    <dgm:pt modelId="{1A29C6F5-E094-4C26-936D-943EBE230E37}" type="pres">
      <dgm:prSet presAssocID="{41C31D28-B83E-493C-BCD0-358620ABDFD8}" presName="tile2text" presStyleLbl="node1" presStyleIdx="1" presStyleCnt="4">
        <dgm:presLayoutVars>
          <dgm:chMax val="0"/>
          <dgm:chPref val="0"/>
          <dgm:bulletEnabled val="1"/>
        </dgm:presLayoutVars>
      </dgm:prSet>
      <dgm:spPr/>
      <dgm:t>
        <a:bodyPr/>
        <a:lstStyle/>
        <a:p>
          <a:endParaRPr lang="en-US"/>
        </a:p>
      </dgm:t>
    </dgm:pt>
    <dgm:pt modelId="{8B0CF371-9C65-4B66-906B-FAB844E9EE95}" type="pres">
      <dgm:prSet presAssocID="{41C31D28-B83E-493C-BCD0-358620ABDFD8}" presName="tile3" presStyleLbl="node1" presStyleIdx="2" presStyleCnt="4"/>
      <dgm:spPr/>
      <dgm:t>
        <a:bodyPr/>
        <a:lstStyle/>
        <a:p>
          <a:endParaRPr lang="en-US"/>
        </a:p>
      </dgm:t>
    </dgm:pt>
    <dgm:pt modelId="{37FEC8DB-258D-4213-A1AB-2104203B6D22}" type="pres">
      <dgm:prSet presAssocID="{41C31D28-B83E-493C-BCD0-358620ABDFD8}" presName="tile3text" presStyleLbl="node1" presStyleIdx="2" presStyleCnt="4">
        <dgm:presLayoutVars>
          <dgm:chMax val="0"/>
          <dgm:chPref val="0"/>
          <dgm:bulletEnabled val="1"/>
        </dgm:presLayoutVars>
      </dgm:prSet>
      <dgm:spPr/>
      <dgm:t>
        <a:bodyPr/>
        <a:lstStyle/>
        <a:p>
          <a:endParaRPr lang="en-US"/>
        </a:p>
      </dgm:t>
    </dgm:pt>
    <dgm:pt modelId="{77AFB2ED-7659-4CE3-8E3C-FC49C5123EB7}" type="pres">
      <dgm:prSet presAssocID="{41C31D28-B83E-493C-BCD0-358620ABDFD8}" presName="tile4" presStyleLbl="node1" presStyleIdx="3" presStyleCnt="4"/>
      <dgm:spPr/>
      <dgm:t>
        <a:bodyPr/>
        <a:lstStyle/>
        <a:p>
          <a:endParaRPr lang="en-US"/>
        </a:p>
      </dgm:t>
    </dgm:pt>
    <dgm:pt modelId="{5D124FE1-8F06-4BF1-944E-D2C08D6BA8EF}" type="pres">
      <dgm:prSet presAssocID="{41C31D28-B83E-493C-BCD0-358620ABDFD8}" presName="tile4text" presStyleLbl="node1" presStyleIdx="3" presStyleCnt="4">
        <dgm:presLayoutVars>
          <dgm:chMax val="0"/>
          <dgm:chPref val="0"/>
          <dgm:bulletEnabled val="1"/>
        </dgm:presLayoutVars>
      </dgm:prSet>
      <dgm:spPr/>
      <dgm:t>
        <a:bodyPr/>
        <a:lstStyle/>
        <a:p>
          <a:endParaRPr lang="en-US"/>
        </a:p>
      </dgm:t>
    </dgm:pt>
    <dgm:pt modelId="{32842287-1450-47DA-BFBD-461608FD4675}" type="pres">
      <dgm:prSet presAssocID="{41C31D28-B83E-493C-BCD0-358620ABDFD8}" presName="centerTile" presStyleLbl="fgShp" presStyleIdx="0" presStyleCnt="1" custScaleY="120102">
        <dgm:presLayoutVars>
          <dgm:chMax val="0"/>
          <dgm:chPref val="0"/>
        </dgm:presLayoutVars>
      </dgm:prSet>
      <dgm:spPr/>
      <dgm:t>
        <a:bodyPr/>
        <a:lstStyle/>
        <a:p>
          <a:endParaRPr lang="en-US"/>
        </a:p>
      </dgm:t>
    </dgm:pt>
  </dgm:ptLst>
  <dgm:cxnLst>
    <dgm:cxn modelId="{F350B791-5398-4AF0-9F56-CA4E755B0C1D}" srcId="{D77DA311-77D0-4FE2-9D3C-D2351B1F0996}" destId="{4962EF87-C792-43F4-BACA-66FD04D8AC33}" srcOrd="1" destOrd="0" parTransId="{2447C3FD-1048-40E6-9E8C-481E2CE3ACD3}" sibTransId="{74BE9E0A-8CF3-49E4-98A5-3F227DC3D635}"/>
    <dgm:cxn modelId="{66F6F03E-6F23-41EC-A2E6-88854141BF24}" srcId="{D77DA311-77D0-4FE2-9D3C-D2351B1F0996}" destId="{401800D5-F34A-4F21-94D7-9DB156A8B86B}" srcOrd="3" destOrd="0" parTransId="{2649A975-BCCE-4818-9F6F-86F4ECE24A38}" sibTransId="{72421BA7-6763-475E-B7A3-2D63049A532B}"/>
    <dgm:cxn modelId="{671A3FFE-8AFA-4544-977A-CB1A28E15511}" type="presOf" srcId="{D77DA311-77D0-4FE2-9D3C-D2351B1F0996}" destId="{32842287-1450-47DA-BFBD-461608FD4675}" srcOrd="0" destOrd="0" presId="urn:microsoft.com/office/officeart/2005/8/layout/matrix1"/>
    <dgm:cxn modelId="{ED9D0CBB-C8DF-4FBA-B9F5-AC4E77CA18CF}" type="presOf" srcId="{4962EF87-C792-43F4-BACA-66FD04D8AC33}" destId="{46A13D6A-4E29-4572-A4A7-B380891FA535}" srcOrd="0" destOrd="0" presId="urn:microsoft.com/office/officeart/2005/8/layout/matrix1"/>
    <dgm:cxn modelId="{13AE024D-3546-4C8D-9975-353C0F4BF910}" srcId="{41C31D28-B83E-493C-BCD0-358620ABDFD8}" destId="{D77DA311-77D0-4FE2-9D3C-D2351B1F0996}" srcOrd="0" destOrd="0" parTransId="{4DB7DFD2-EDDC-47A2-890C-4AD54963D8BE}" sibTransId="{E5E27675-9D48-418F-B330-69E29D523D04}"/>
    <dgm:cxn modelId="{A6AB2028-957B-49E5-9536-AE86AFF7260D}" type="presOf" srcId="{9DDA329F-CAF9-49AF-ABBD-C7FED6B8C9FD}" destId="{558D0BB4-444D-4A39-A5C7-8E87801F59B3}" srcOrd="0" destOrd="0" presId="urn:microsoft.com/office/officeart/2005/8/layout/matrix1"/>
    <dgm:cxn modelId="{E21CA8CE-2662-4F02-A496-96893C6B495B}" type="presOf" srcId="{60D4B297-176A-43D4-8B79-EA5249F93A21}" destId="{37FEC8DB-258D-4213-A1AB-2104203B6D22}" srcOrd="1" destOrd="0" presId="urn:microsoft.com/office/officeart/2005/8/layout/matrix1"/>
    <dgm:cxn modelId="{A3F52248-181A-4ED6-9876-DE8D6BA9F892}" type="presOf" srcId="{60D4B297-176A-43D4-8B79-EA5249F93A21}" destId="{8B0CF371-9C65-4B66-906B-FAB844E9EE95}" srcOrd="0" destOrd="0" presId="urn:microsoft.com/office/officeart/2005/8/layout/matrix1"/>
    <dgm:cxn modelId="{E01A11C7-83BE-4C86-B890-972E33FC7293}" type="presOf" srcId="{4962EF87-C792-43F4-BACA-66FD04D8AC33}" destId="{1A29C6F5-E094-4C26-936D-943EBE230E37}" srcOrd="1" destOrd="0" presId="urn:microsoft.com/office/officeart/2005/8/layout/matrix1"/>
    <dgm:cxn modelId="{48BC47FC-8991-4CE3-AB6F-7AD43495DE3B}" type="presOf" srcId="{41C31D28-B83E-493C-BCD0-358620ABDFD8}" destId="{70D28BAB-9C1A-4424-98A6-873818EFD96C}" srcOrd="0" destOrd="0" presId="urn:microsoft.com/office/officeart/2005/8/layout/matrix1"/>
    <dgm:cxn modelId="{AE86EC17-B541-4792-94BD-D2AEC7B08D18}" type="presOf" srcId="{9DDA329F-CAF9-49AF-ABBD-C7FED6B8C9FD}" destId="{2E1C1FD4-4E57-4EF7-A508-BCC8A002ACF2}" srcOrd="1" destOrd="0" presId="urn:microsoft.com/office/officeart/2005/8/layout/matrix1"/>
    <dgm:cxn modelId="{A280C4AC-9CD6-4DD0-8A1D-386C9ABD0CFB}" srcId="{D77DA311-77D0-4FE2-9D3C-D2351B1F0996}" destId="{9DDA329F-CAF9-49AF-ABBD-C7FED6B8C9FD}" srcOrd="0" destOrd="0" parTransId="{404661F5-331A-41F0-81D1-8462FF2C9E2F}" sibTransId="{0A9E1919-63E4-44AE-8A81-1416A2121566}"/>
    <dgm:cxn modelId="{EFD391E3-5ABA-49E9-9135-154666159B07}" type="presOf" srcId="{401800D5-F34A-4F21-94D7-9DB156A8B86B}" destId="{5D124FE1-8F06-4BF1-944E-D2C08D6BA8EF}" srcOrd="1" destOrd="0" presId="urn:microsoft.com/office/officeart/2005/8/layout/matrix1"/>
    <dgm:cxn modelId="{A35F59C3-D41A-4684-AE75-D1548B386DC9}" srcId="{D77DA311-77D0-4FE2-9D3C-D2351B1F0996}" destId="{60D4B297-176A-43D4-8B79-EA5249F93A21}" srcOrd="2" destOrd="0" parTransId="{1EB28AEF-E0B6-4202-82E1-EDECFFBCB16D}" sibTransId="{6D4426B4-F1F5-49DC-BB35-D9B659F59D92}"/>
    <dgm:cxn modelId="{03F35DE2-2025-4421-8148-3D9B3B38C309}" type="presOf" srcId="{401800D5-F34A-4F21-94D7-9DB156A8B86B}" destId="{77AFB2ED-7659-4CE3-8E3C-FC49C5123EB7}" srcOrd="0" destOrd="0" presId="urn:microsoft.com/office/officeart/2005/8/layout/matrix1"/>
    <dgm:cxn modelId="{41B84E08-CC70-4A28-BC87-5A4E2EB3F6AD}" type="presParOf" srcId="{70D28BAB-9C1A-4424-98A6-873818EFD96C}" destId="{4C8F086F-5550-4570-9897-5A2F71D95B4C}" srcOrd="0" destOrd="0" presId="urn:microsoft.com/office/officeart/2005/8/layout/matrix1"/>
    <dgm:cxn modelId="{545361D2-F4AA-4469-AE51-3E1CD9CE82CF}" type="presParOf" srcId="{4C8F086F-5550-4570-9897-5A2F71D95B4C}" destId="{558D0BB4-444D-4A39-A5C7-8E87801F59B3}" srcOrd="0" destOrd="0" presId="urn:microsoft.com/office/officeart/2005/8/layout/matrix1"/>
    <dgm:cxn modelId="{8621C7A4-4788-4201-951C-DCC8B91933A0}" type="presParOf" srcId="{4C8F086F-5550-4570-9897-5A2F71D95B4C}" destId="{2E1C1FD4-4E57-4EF7-A508-BCC8A002ACF2}" srcOrd="1" destOrd="0" presId="urn:microsoft.com/office/officeart/2005/8/layout/matrix1"/>
    <dgm:cxn modelId="{CDE46227-2AC3-4125-9271-350C7B05DED6}" type="presParOf" srcId="{4C8F086F-5550-4570-9897-5A2F71D95B4C}" destId="{46A13D6A-4E29-4572-A4A7-B380891FA535}" srcOrd="2" destOrd="0" presId="urn:microsoft.com/office/officeart/2005/8/layout/matrix1"/>
    <dgm:cxn modelId="{23347E73-276F-4B68-A690-86D3D43D8313}" type="presParOf" srcId="{4C8F086F-5550-4570-9897-5A2F71D95B4C}" destId="{1A29C6F5-E094-4C26-936D-943EBE230E37}" srcOrd="3" destOrd="0" presId="urn:microsoft.com/office/officeart/2005/8/layout/matrix1"/>
    <dgm:cxn modelId="{76C5FF20-FA2D-49F4-9F44-6ECE9304A7FD}" type="presParOf" srcId="{4C8F086F-5550-4570-9897-5A2F71D95B4C}" destId="{8B0CF371-9C65-4B66-906B-FAB844E9EE95}" srcOrd="4" destOrd="0" presId="urn:microsoft.com/office/officeart/2005/8/layout/matrix1"/>
    <dgm:cxn modelId="{4817F68B-FB10-424C-AF4D-415694C30BF2}" type="presParOf" srcId="{4C8F086F-5550-4570-9897-5A2F71D95B4C}" destId="{37FEC8DB-258D-4213-A1AB-2104203B6D22}" srcOrd="5" destOrd="0" presId="urn:microsoft.com/office/officeart/2005/8/layout/matrix1"/>
    <dgm:cxn modelId="{01F894C0-B797-47F5-BC94-48FCD33ECAFB}" type="presParOf" srcId="{4C8F086F-5550-4570-9897-5A2F71D95B4C}" destId="{77AFB2ED-7659-4CE3-8E3C-FC49C5123EB7}" srcOrd="6" destOrd="0" presId="urn:microsoft.com/office/officeart/2005/8/layout/matrix1"/>
    <dgm:cxn modelId="{69357C05-A175-43A2-9FF0-E5F60CA22302}" type="presParOf" srcId="{4C8F086F-5550-4570-9897-5A2F71D95B4C}" destId="{5D124FE1-8F06-4BF1-944E-D2C08D6BA8EF}" srcOrd="7" destOrd="0" presId="urn:microsoft.com/office/officeart/2005/8/layout/matrix1"/>
    <dgm:cxn modelId="{AEC5A33B-F0F0-4EF7-BB91-F4BBBF140FC7}" type="presParOf" srcId="{70D28BAB-9C1A-4424-98A6-873818EFD96C}" destId="{32842287-1450-47DA-BFBD-461608FD467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D52F9-035B-4BDE-B8BB-02B2D999B3C9}">
      <dsp:nvSpPr>
        <dsp:cNvPr id="0" name=""/>
        <dsp:cNvSpPr/>
      </dsp:nvSpPr>
      <dsp:spPr>
        <a:xfrm>
          <a:off x="0" y="4056551"/>
          <a:ext cx="6771991" cy="887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Calibri" panose="020F0502020204030204" pitchFamily="34" charset="0"/>
            </a:rPr>
            <a:t>Interfaces</a:t>
          </a:r>
          <a:endParaRPr lang="en-US" sz="2400" b="1" kern="1200" dirty="0">
            <a:latin typeface="Calibri" panose="020F0502020204030204" pitchFamily="34" charset="0"/>
          </a:endParaRPr>
        </a:p>
      </dsp:txBody>
      <dsp:txXfrm>
        <a:off x="0" y="4056551"/>
        <a:ext cx="6771991" cy="479236"/>
      </dsp:txXfrm>
    </dsp:sp>
    <dsp:sp modelId="{F42B6C52-63A1-4F8E-AEBB-A0E9878F54B5}">
      <dsp:nvSpPr>
        <dsp:cNvPr id="0" name=""/>
        <dsp:cNvSpPr/>
      </dsp:nvSpPr>
      <dsp:spPr>
        <a:xfrm>
          <a:off x="3306" y="4518037"/>
          <a:ext cx="2255125" cy="4082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Tools and counseling for consumers</a:t>
          </a:r>
          <a:endParaRPr lang="en-US" sz="1200" b="1" kern="1200" dirty="0">
            <a:solidFill>
              <a:schemeClr val="bg1">
                <a:lumMod val="50000"/>
              </a:schemeClr>
            </a:solidFill>
            <a:latin typeface="Calibri" panose="020F0502020204030204" pitchFamily="34" charset="0"/>
          </a:endParaRPr>
        </a:p>
      </dsp:txBody>
      <dsp:txXfrm>
        <a:off x="3306" y="4518037"/>
        <a:ext cx="2255125" cy="408238"/>
      </dsp:txXfrm>
    </dsp:sp>
    <dsp:sp modelId="{0617E8DE-EE50-4F57-8070-D5281E8F1760}">
      <dsp:nvSpPr>
        <dsp:cNvPr id="0" name=""/>
        <dsp:cNvSpPr/>
      </dsp:nvSpPr>
      <dsp:spPr>
        <a:xfrm>
          <a:off x="2258432" y="4518037"/>
          <a:ext cx="2255125" cy="4082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Accessible data sets and dashboards for policymakers</a:t>
          </a:r>
          <a:endParaRPr lang="en-US" sz="1200" b="1" kern="1200" dirty="0">
            <a:solidFill>
              <a:schemeClr val="bg1">
                <a:lumMod val="50000"/>
              </a:schemeClr>
            </a:solidFill>
            <a:latin typeface="Calibri" panose="020F0502020204030204" pitchFamily="34" charset="0"/>
          </a:endParaRPr>
        </a:p>
      </dsp:txBody>
      <dsp:txXfrm>
        <a:off x="2258432" y="4518037"/>
        <a:ext cx="2255125" cy="408238"/>
      </dsp:txXfrm>
    </dsp:sp>
    <dsp:sp modelId="{00C0FF3A-0977-49DF-9E22-7053CBEDA001}">
      <dsp:nvSpPr>
        <dsp:cNvPr id="0" name=""/>
        <dsp:cNvSpPr/>
      </dsp:nvSpPr>
      <dsp:spPr>
        <a:xfrm>
          <a:off x="4513558" y="4518037"/>
          <a:ext cx="2255125" cy="4082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bg1">
                  <a:lumMod val="50000"/>
                </a:schemeClr>
              </a:solidFill>
              <a:latin typeface="Calibri" panose="020F0502020204030204" pitchFamily="34" charset="0"/>
            </a:rPr>
            <a:t>Manipulable</a:t>
          </a:r>
          <a:r>
            <a:rPr lang="en-US" sz="1200" b="1" kern="1200" dirty="0" smtClean="0">
              <a:solidFill>
                <a:schemeClr val="bg1">
                  <a:lumMod val="50000"/>
                </a:schemeClr>
              </a:solidFill>
              <a:latin typeface="Calibri" panose="020F0502020204030204" pitchFamily="34" charset="0"/>
            </a:rPr>
            <a:t> data sets for institutions</a:t>
          </a:r>
          <a:endParaRPr lang="en-US" sz="1200" b="1" kern="1200" dirty="0">
            <a:solidFill>
              <a:schemeClr val="bg1">
                <a:lumMod val="50000"/>
              </a:schemeClr>
            </a:solidFill>
            <a:latin typeface="Calibri" panose="020F0502020204030204" pitchFamily="34" charset="0"/>
          </a:endParaRPr>
        </a:p>
      </dsp:txBody>
      <dsp:txXfrm>
        <a:off x="4513558" y="4518037"/>
        <a:ext cx="2255125" cy="408238"/>
      </dsp:txXfrm>
    </dsp:sp>
    <dsp:sp modelId="{2ED757D2-13E6-46FF-BF7D-96AD6C8E4BDF}">
      <dsp:nvSpPr>
        <dsp:cNvPr id="0" name=""/>
        <dsp:cNvSpPr/>
      </dsp:nvSpPr>
      <dsp:spPr>
        <a:xfrm rot="10800000">
          <a:off x="0" y="2704928"/>
          <a:ext cx="6771991" cy="136493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Calibri" panose="020F0502020204030204" pitchFamily="34" charset="0"/>
            </a:rPr>
            <a:t>Databases</a:t>
          </a:r>
          <a:endParaRPr lang="en-US" sz="2400" b="1" kern="1200" dirty="0">
            <a:latin typeface="Calibri" panose="020F0502020204030204" pitchFamily="34" charset="0"/>
          </a:endParaRPr>
        </a:p>
      </dsp:txBody>
      <dsp:txXfrm rot="-10800000">
        <a:off x="0" y="2704928"/>
        <a:ext cx="6771991" cy="479092"/>
      </dsp:txXfrm>
    </dsp:sp>
    <dsp:sp modelId="{45477D1F-D9ED-4D34-89CD-6A8987538B87}">
      <dsp:nvSpPr>
        <dsp:cNvPr id="0" name=""/>
        <dsp:cNvSpPr/>
      </dsp:nvSpPr>
      <dsp:spPr>
        <a:xfrm>
          <a:off x="0" y="3184020"/>
          <a:ext cx="3385995" cy="4081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IPEDS</a:t>
          </a:r>
          <a:endParaRPr lang="en-US" sz="1200" b="1" kern="1200" dirty="0">
            <a:solidFill>
              <a:schemeClr val="bg1">
                <a:lumMod val="50000"/>
              </a:schemeClr>
            </a:solidFill>
            <a:latin typeface="Calibri" panose="020F0502020204030204" pitchFamily="34" charset="0"/>
          </a:endParaRPr>
        </a:p>
      </dsp:txBody>
      <dsp:txXfrm>
        <a:off x="0" y="3184020"/>
        <a:ext cx="3385995" cy="408115"/>
      </dsp:txXfrm>
    </dsp:sp>
    <dsp:sp modelId="{1EC86B38-848E-4C80-91D1-9DE5F81EBE65}">
      <dsp:nvSpPr>
        <dsp:cNvPr id="0" name=""/>
        <dsp:cNvSpPr/>
      </dsp:nvSpPr>
      <dsp:spPr>
        <a:xfrm>
          <a:off x="3385995" y="3184020"/>
          <a:ext cx="3385995" cy="4081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Student Unit Record Systems</a:t>
          </a:r>
        </a:p>
        <a:p>
          <a:pPr lvl="0" algn="ctr" defTabSz="533400">
            <a:lnSpc>
              <a:spcPct val="90000"/>
            </a:lnSpc>
            <a:spcBef>
              <a:spcPct val="0"/>
            </a:spcBef>
            <a:spcAft>
              <a:spcPct val="35000"/>
            </a:spcAft>
          </a:pPr>
          <a:r>
            <a:rPr lang="en-US" sz="1000" b="1" kern="1200" dirty="0" smtClean="0">
              <a:solidFill>
                <a:schemeClr val="bg1">
                  <a:lumMod val="50000"/>
                </a:schemeClr>
              </a:solidFill>
              <a:latin typeface="Calibri" panose="020F0502020204030204" pitchFamily="34" charset="0"/>
            </a:rPr>
            <a:t>(Federal, National, State, Institutional)</a:t>
          </a:r>
          <a:endParaRPr lang="en-US" sz="1000" b="1" kern="1200" dirty="0">
            <a:solidFill>
              <a:schemeClr val="bg1">
                <a:lumMod val="50000"/>
              </a:schemeClr>
            </a:solidFill>
            <a:latin typeface="Calibri" panose="020F0502020204030204" pitchFamily="34" charset="0"/>
          </a:endParaRPr>
        </a:p>
      </dsp:txBody>
      <dsp:txXfrm>
        <a:off x="3385995" y="3184020"/>
        <a:ext cx="3385995" cy="408115"/>
      </dsp:txXfrm>
    </dsp:sp>
    <dsp:sp modelId="{A11376A6-7060-4B62-AF86-890FF76C8BC5}">
      <dsp:nvSpPr>
        <dsp:cNvPr id="0" name=""/>
        <dsp:cNvSpPr/>
      </dsp:nvSpPr>
      <dsp:spPr>
        <a:xfrm rot="10800000">
          <a:off x="0" y="1353304"/>
          <a:ext cx="6771991" cy="136493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Calibri" panose="020F0502020204030204" pitchFamily="34" charset="0"/>
            </a:rPr>
            <a:t>Data</a:t>
          </a:r>
          <a:endParaRPr lang="en-US" sz="2400" b="1" kern="1200" dirty="0">
            <a:latin typeface="Calibri" panose="020F0502020204030204" pitchFamily="34" charset="0"/>
          </a:endParaRPr>
        </a:p>
      </dsp:txBody>
      <dsp:txXfrm rot="-10800000">
        <a:off x="0" y="1353304"/>
        <a:ext cx="6771991" cy="479092"/>
      </dsp:txXfrm>
    </dsp:sp>
    <dsp:sp modelId="{C25C2C7A-89F0-4DD2-8CE1-BB6E953F9ADA}">
      <dsp:nvSpPr>
        <dsp:cNvPr id="0" name=""/>
        <dsp:cNvSpPr/>
      </dsp:nvSpPr>
      <dsp:spPr>
        <a:xfrm>
          <a:off x="0" y="1832397"/>
          <a:ext cx="3385995" cy="4081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Elements/Variables</a:t>
          </a:r>
          <a:endParaRPr lang="en-US" sz="1200" b="1" kern="1200" dirty="0">
            <a:solidFill>
              <a:schemeClr val="bg1">
                <a:lumMod val="50000"/>
              </a:schemeClr>
            </a:solidFill>
            <a:latin typeface="Calibri" panose="020F0502020204030204" pitchFamily="34" charset="0"/>
          </a:endParaRPr>
        </a:p>
      </dsp:txBody>
      <dsp:txXfrm>
        <a:off x="0" y="1832397"/>
        <a:ext cx="3385995" cy="408115"/>
      </dsp:txXfrm>
    </dsp:sp>
    <dsp:sp modelId="{4AD4AEC0-818B-46CD-AD75-52BA4E41B889}">
      <dsp:nvSpPr>
        <dsp:cNvPr id="0" name=""/>
        <dsp:cNvSpPr/>
      </dsp:nvSpPr>
      <dsp:spPr>
        <a:xfrm>
          <a:off x="3385995" y="1832397"/>
          <a:ext cx="3385995" cy="4081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Measures/Metrics</a:t>
          </a:r>
          <a:endParaRPr lang="en-US" sz="1200" b="1" kern="1200" dirty="0">
            <a:solidFill>
              <a:schemeClr val="bg1">
                <a:lumMod val="50000"/>
              </a:schemeClr>
            </a:solidFill>
            <a:latin typeface="Calibri" panose="020F0502020204030204" pitchFamily="34" charset="0"/>
          </a:endParaRPr>
        </a:p>
      </dsp:txBody>
      <dsp:txXfrm>
        <a:off x="3385995" y="1832397"/>
        <a:ext cx="3385995" cy="408115"/>
      </dsp:txXfrm>
    </dsp:sp>
    <dsp:sp modelId="{0CD9CAC9-593C-4402-90CC-AADD1EE11658}">
      <dsp:nvSpPr>
        <dsp:cNvPr id="0" name=""/>
        <dsp:cNvSpPr/>
      </dsp:nvSpPr>
      <dsp:spPr>
        <a:xfrm rot="10800000">
          <a:off x="0" y="1681"/>
          <a:ext cx="6771991" cy="136493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Calibri" panose="020F0502020204030204" pitchFamily="34" charset="0"/>
            </a:rPr>
            <a:t>Questions</a:t>
          </a:r>
          <a:endParaRPr lang="en-US" sz="2400" b="1" kern="1200" dirty="0">
            <a:latin typeface="Calibri" panose="020F0502020204030204" pitchFamily="34" charset="0"/>
          </a:endParaRPr>
        </a:p>
      </dsp:txBody>
      <dsp:txXfrm rot="-10800000">
        <a:off x="0" y="1681"/>
        <a:ext cx="6771991" cy="479092"/>
      </dsp:txXfrm>
    </dsp:sp>
    <dsp:sp modelId="{EF2F592E-D8E7-4A35-BCB6-BEE83A97DF5D}">
      <dsp:nvSpPr>
        <dsp:cNvPr id="0" name=""/>
        <dsp:cNvSpPr/>
      </dsp:nvSpPr>
      <dsp:spPr>
        <a:xfrm>
          <a:off x="3306" y="480773"/>
          <a:ext cx="2255125" cy="4081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Consumer</a:t>
          </a:r>
          <a:endParaRPr lang="en-US" sz="1200" b="1" kern="1200" dirty="0">
            <a:solidFill>
              <a:schemeClr val="bg1">
                <a:lumMod val="50000"/>
              </a:schemeClr>
            </a:solidFill>
            <a:latin typeface="Calibri" panose="020F0502020204030204" pitchFamily="34" charset="0"/>
          </a:endParaRPr>
        </a:p>
      </dsp:txBody>
      <dsp:txXfrm>
        <a:off x="3306" y="480773"/>
        <a:ext cx="2255125" cy="408115"/>
      </dsp:txXfrm>
    </dsp:sp>
    <dsp:sp modelId="{347F32A9-CA8C-499B-9AA7-AE8BA48045FC}">
      <dsp:nvSpPr>
        <dsp:cNvPr id="0" name=""/>
        <dsp:cNvSpPr/>
      </dsp:nvSpPr>
      <dsp:spPr>
        <a:xfrm>
          <a:off x="2258432" y="480773"/>
          <a:ext cx="2255125" cy="4081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Accountability</a:t>
          </a:r>
          <a:endParaRPr lang="en-US" sz="1200" b="1" kern="1200" dirty="0">
            <a:solidFill>
              <a:schemeClr val="bg1">
                <a:lumMod val="50000"/>
              </a:schemeClr>
            </a:solidFill>
            <a:latin typeface="Calibri" panose="020F0502020204030204" pitchFamily="34" charset="0"/>
          </a:endParaRPr>
        </a:p>
      </dsp:txBody>
      <dsp:txXfrm>
        <a:off x="2258432" y="480773"/>
        <a:ext cx="2255125" cy="408115"/>
      </dsp:txXfrm>
    </dsp:sp>
    <dsp:sp modelId="{02ABCA71-E783-4D95-B307-8960521A576A}">
      <dsp:nvSpPr>
        <dsp:cNvPr id="0" name=""/>
        <dsp:cNvSpPr/>
      </dsp:nvSpPr>
      <dsp:spPr>
        <a:xfrm>
          <a:off x="4513558" y="480773"/>
          <a:ext cx="2255125" cy="4081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50000"/>
                </a:schemeClr>
              </a:solidFill>
              <a:latin typeface="Calibri" panose="020F0502020204030204" pitchFamily="34" charset="0"/>
            </a:rPr>
            <a:t>Improvement</a:t>
          </a:r>
          <a:endParaRPr lang="en-US" sz="1200" b="1" kern="1200" dirty="0">
            <a:solidFill>
              <a:schemeClr val="bg1">
                <a:lumMod val="50000"/>
              </a:schemeClr>
            </a:solidFill>
            <a:latin typeface="Calibri" panose="020F0502020204030204" pitchFamily="34" charset="0"/>
          </a:endParaRPr>
        </a:p>
      </dsp:txBody>
      <dsp:txXfrm>
        <a:off x="4513558" y="480773"/>
        <a:ext cx="2255125" cy="408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D0BB4-444D-4A39-A5C7-8E87801F59B3}">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50000"/>
                </a:schemeClr>
              </a:solidFill>
            </a:rPr>
            <a:t>CAPACITY</a:t>
          </a:r>
        </a:p>
        <a:p>
          <a:pPr lvl="0" algn="ctr" defTabSz="711200">
            <a:lnSpc>
              <a:spcPct val="90000"/>
            </a:lnSpc>
            <a:spcBef>
              <a:spcPct val="0"/>
            </a:spcBef>
            <a:spcAft>
              <a:spcPct val="35000"/>
            </a:spcAft>
          </a:pPr>
          <a:r>
            <a:rPr lang="en-US" sz="1600" kern="1200" dirty="0" smtClean="0">
              <a:solidFill>
                <a:schemeClr val="bg1">
                  <a:lumMod val="50000"/>
                </a:schemeClr>
              </a:solidFill>
            </a:rPr>
            <a:t>How readily can institutions, states report data?</a:t>
          </a:r>
          <a:endParaRPr lang="en-US" sz="1600" kern="1200" dirty="0">
            <a:solidFill>
              <a:schemeClr val="bg1">
                <a:lumMod val="50000"/>
              </a:schemeClr>
            </a:solidFill>
          </a:endParaRPr>
        </a:p>
      </dsp:txBody>
      <dsp:txXfrm rot="5400000">
        <a:off x="0" y="0"/>
        <a:ext cx="3048000" cy="1524000"/>
      </dsp:txXfrm>
    </dsp:sp>
    <dsp:sp modelId="{46A13D6A-4E29-4572-A4A7-B380891FA535}">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50000"/>
                </a:schemeClr>
              </a:solidFill>
            </a:rPr>
            <a:t>QUALITY</a:t>
          </a:r>
          <a:endParaRPr lang="en-US" sz="1600" kern="1200" dirty="0" smtClean="0">
            <a:solidFill>
              <a:schemeClr val="bg1">
                <a:lumMod val="50000"/>
              </a:schemeClr>
            </a:solidFill>
          </a:endParaRPr>
        </a:p>
        <a:p>
          <a:pPr lvl="0" algn="ctr" defTabSz="711200">
            <a:lnSpc>
              <a:spcPct val="90000"/>
            </a:lnSpc>
            <a:spcBef>
              <a:spcPct val="0"/>
            </a:spcBef>
            <a:spcAft>
              <a:spcPct val="35000"/>
            </a:spcAft>
          </a:pPr>
          <a:r>
            <a:rPr lang="en-US" sz="1600" kern="1200" dirty="0" smtClean="0">
              <a:solidFill>
                <a:schemeClr val="bg1">
                  <a:lumMod val="50000"/>
                </a:schemeClr>
              </a:solidFill>
            </a:rPr>
            <a:t>How accurate and complete are the data?</a:t>
          </a:r>
        </a:p>
      </dsp:txBody>
      <dsp:txXfrm>
        <a:off x="3048000" y="0"/>
        <a:ext cx="3048000" cy="1524000"/>
      </dsp:txXfrm>
    </dsp:sp>
    <dsp:sp modelId="{8B0CF371-9C65-4B66-906B-FAB844E9EE95}">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50000"/>
                </a:schemeClr>
              </a:solidFill>
            </a:rPr>
            <a:t>SECURITY</a:t>
          </a:r>
        </a:p>
        <a:p>
          <a:pPr lvl="0" algn="ctr" defTabSz="711200">
            <a:lnSpc>
              <a:spcPct val="90000"/>
            </a:lnSpc>
            <a:spcBef>
              <a:spcPct val="0"/>
            </a:spcBef>
            <a:spcAft>
              <a:spcPct val="35000"/>
            </a:spcAft>
          </a:pPr>
          <a:r>
            <a:rPr lang="en-US" sz="1600" kern="1200" dirty="0" smtClean="0">
              <a:solidFill>
                <a:schemeClr val="bg1">
                  <a:lumMod val="50000"/>
                </a:schemeClr>
              </a:solidFill>
            </a:rPr>
            <a:t>How private and safe are the data?</a:t>
          </a:r>
          <a:endParaRPr lang="en-US" sz="1600" kern="1200" dirty="0">
            <a:solidFill>
              <a:schemeClr val="bg1">
                <a:lumMod val="50000"/>
              </a:schemeClr>
            </a:solidFill>
          </a:endParaRPr>
        </a:p>
      </dsp:txBody>
      <dsp:txXfrm rot="10800000">
        <a:off x="0" y="2539999"/>
        <a:ext cx="3048000" cy="1524000"/>
      </dsp:txXfrm>
    </dsp:sp>
    <dsp:sp modelId="{77AFB2ED-7659-4CE3-8E3C-FC49C5123EB7}">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50000"/>
                </a:schemeClr>
              </a:solidFill>
            </a:rPr>
            <a:t>RELEVANCE</a:t>
          </a:r>
        </a:p>
        <a:p>
          <a:pPr lvl="0" algn="ctr" defTabSz="711200">
            <a:lnSpc>
              <a:spcPct val="90000"/>
            </a:lnSpc>
            <a:spcBef>
              <a:spcPct val="0"/>
            </a:spcBef>
            <a:spcAft>
              <a:spcPct val="35000"/>
            </a:spcAft>
          </a:pPr>
          <a:r>
            <a:rPr lang="en-US" sz="1600" b="0" kern="1200" dirty="0" smtClean="0">
              <a:solidFill>
                <a:schemeClr val="bg1">
                  <a:lumMod val="50000"/>
                </a:schemeClr>
              </a:solidFill>
            </a:rPr>
            <a:t>How applicable are the data to key stakeholder questions?</a:t>
          </a:r>
          <a:r>
            <a:rPr lang="en-US" sz="1600" b="1" kern="1200" dirty="0" smtClean="0">
              <a:solidFill>
                <a:schemeClr val="bg1">
                  <a:lumMod val="50000"/>
                </a:schemeClr>
              </a:solidFill>
            </a:rPr>
            <a:t> </a:t>
          </a:r>
          <a:endParaRPr lang="en-US" sz="1600" b="1" kern="1200" dirty="0">
            <a:solidFill>
              <a:schemeClr val="bg1">
                <a:lumMod val="50000"/>
              </a:schemeClr>
            </a:solidFill>
          </a:endParaRPr>
        </a:p>
      </dsp:txBody>
      <dsp:txXfrm rot="-5400000">
        <a:off x="3048000" y="2539999"/>
        <a:ext cx="3048000" cy="1524000"/>
      </dsp:txXfrm>
    </dsp:sp>
    <dsp:sp modelId="{32842287-1450-47DA-BFBD-461608FD4675}">
      <dsp:nvSpPr>
        <dsp:cNvPr id="0" name=""/>
        <dsp:cNvSpPr/>
      </dsp:nvSpPr>
      <dsp:spPr>
        <a:xfrm>
          <a:off x="2133600" y="1421881"/>
          <a:ext cx="1828800" cy="122023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50000"/>
                </a:schemeClr>
              </a:solidFill>
            </a:rPr>
            <a:t>UTILITY</a:t>
          </a:r>
        </a:p>
        <a:p>
          <a:pPr lvl="0" algn="ctr" defTabSz="711200">
            <a:lnSpc>
              <a:spcPct val="90000"/>
            </a:lnSpc>
            <a:spcBef>
              <a:spcPct val="0"/>
            </a:spcBef>
            <a:spcAft>
              <a:spcPct val="35000"/>
            </a:spcAft>
          </a:pPr>
          <a:r>
            <a:rPr lang="en-US" sz="1600" kern="1200" dirty="0" smtClean="0">
              <a:solidFill>
                <a:schemeClr val="bg1">
                  <a:lumMod val="50000"/>
                </a:schemeClr>
              </a:solidFill>
            </a:rPr>
            <a:t>How readily can data be acted upon?</a:t>
          </a:r>
          <a:endParaRPr lang="en-US" sz="1600" kern="1200" dirty="0">
            <a:solidFill>
              <a:schemeClr val="bg1">
                <a:lumMod val="50000"/>
              </a:schemeClr>
            </a:solidFill>
          </a:endParaRPr>
        </a:p>
      </dsp:txBody>
      <dsp:txXfrm>
        <a:off x="2193167" y="1481448"/>
        <a:ext cx="1709666" cy="11011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p:spPr>
        <p:txBody>
          <a:bodyPr vert="horz" wrap="square" lIns="92885" tIns="46442" rIns="92885" bIns="46442"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p:spPr>
        <p:txBody>
          <a:bodyPr vert="horz" wrap="square" lIns="92885" tIns="46442" rIns="92885" bIns="46442" numCol="1" anchor="b" anchorCtr="0" compatLnSpc="1">
            <a:prstTxWarp prst="textNoShape">
              <a:avLst/>
            </a:prstTxWarp>
          </a:bodyPr>
          <a:lstStyle>
            <a:lvl1pPr algn="r">
              <a:defRPr sz="1200">
                <a:latin typeface="Arial" pitchFamily="34" charset="0"/>
              </a:defRPr>
            </a:lvl1pPr>
          </a:lstStyle>
          <a:p>
            <a:pPr>
              <a:defRPr/>
            </a:pPr>
            <a:fld id="{DAC9A2E2-B5EB-492A-BB1C-B1CF4C3A2C0A}" type="slidenum">
              <a:rPr lang="en-US" altLang="en-US"/>
              <a:pPr>
                <a:defRPr/>
              </a:pPr>
              <a:t>‹#›</a:t>
            </a:fld>
            <a:endParaRPr lang="en-US" altLang="en-US"/>
          </a:p>
        </p:txBody>
      </p:sp>
    </p:spTree>
    <p:extLst>
      <p:ext uri="{BB962C8B-B14F-4D97-AF65-F5344CB8AC3E}">
        <p14:creationId xmlns:p14="http://schemas.microsoft.com/office/powerpoint/2010/main" val="787046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E0D46118-9EF4-45D0-8A9E-9541E9919610}" type="slidenum">
              <a:rPr lang="en-US" altLang="en-US" sz="1200" smtClean="0"/>
              <a:pPr/>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202852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C9A2E2-B5EB-492A-BB1C-B1CF4C3A2C0A}" type="slidenum">
              <a:rPr lang="en-US" altLang="en-US" smtClean="0"/>
              <a:pPr>
                <a:defRPr/>
              </a:pPr>
              <a:t>10</a:t>
            </a:fld>
            <a:endParaRPr lang="en-US" altLang="en-US"/>
          </a:p>
        </p:txBody>
      </p:sp>
    </p:spTree>
    <p:extLst>
      <p:ext uri="{BB962C8B-B14F-4D97-AF65-F5344CB8AC3E}">
        <p14:creationId xmlns:p14="http://schemas.microsoft.com/office/powerpoint/2010/main" val="21674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5A6FBD44-9D15-4B87-A853-99DFED47898C}" type="slidenum">
              <a:rPr lang="en-US" altLang="en-US" sz="1200" smtClean="0"/>
              <a:pPr/>
              <a:t>11</a:t>
            </a:fld>
            <a:endParaRPr lang="en-US" altLang="en-US" sz="1200" smtClean="0"/>
          </a:p>
        </p:txBody>
      </p:sp>
    </p:spTree>
    <p:extLst>
      <p:ext uri="{BB962C8B-B14F-4D97-AF65-F5344CB8AC3E}">
        <p14:creationId xmlns:p14="http://schemas.microsoft.com/office/powerpoint/2010/main" val="137831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C9A2E2-B5EB-492A-BB1C-B1CF4C3A2C0A}" type="slidenum">
              <a:rPr lang="en-US" altLang="en-US" smtClean="0"/>
              <a:pPr>
                <a:defRPr/>
              </a:pPr>
              <a:t>12</a:t>
            </a:fld>
            <a:endParaRPr lang="en-US" altLang="en-US"/>
          </a:p>
        </p:txBody>
      </p:sp>
    </p:spTree>
    <p:extLst>
      <p:ext uri="{BB962C8B-B14F-4D97-AF65-F5344CB8AC3E}">
        <p14:creationId xmlns:p14="http://schemas.microsoft.com/office/powerpoint/2010/main" val="349471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smtClean="0">
                <a:ea typeface="ＭＳ Ｐゴシック" pitchFamily="34" charset="-128"/>
              </a:rPr>
              <a:t>It’s also important to keep in mind the movement of data between data systems, and the fact that existence of one data system does not preclude the existence and value of another.  The truth is, we need different levels of data at different policy levels in order to allow data to be used well.  Institutions need—and have—the most data, with states requiring a subset of those data, and the federal government needing a subset still.  For example, the federal government does not need to know how frequently the tutoring center is used on campus, but that information could be valuable for colleges and universities trying to evaluate and improve offerings and services.  Also, we don’t want to think about data as a one-way street with institutions or states reporting data up and then never seeing it again in a useful way.  Strengthening our data infrastructure means improving data reporting but just as importantly – making data available to institutions in ways that really facilitates its use for improvement purposes.</a:t>
            </a:r>
            <a:endParaRPr lang="en-US" altLang="en-US" dirty="0" smtClean="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2C6C46C8-1877-4409-A9AC-21F296ED8741}" type="slidenum">
              <a:rPr lang="en-US" altLang="en-US" sz="1200" smtClean="0"/>
              <a:pPr/>
              <a:t>13</a:t>
            </a:fld>
            <a:endParaRPr lang="en-US" altLang="en-US" sz="1200" smtClean="0"/>
          </a:p>
        </p:txBody>
      </p:sp>
    </p:spTree>
    <p:extLst>
      <p:ext uri="{BB962C8B-B14F-4D97-AF65-F5344CB8AC3E}">
        <p14:creationId xmlns:p14="http://schemas.microsoft.com/office/powerpoint/2010/main" val="22670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CF022BEB-DE56-41A8-9F9F-6252C4A5AAA8}" type="slidenum">
              <a:rPr lang="en-US" altLang="en-US" sz="1200" smtClean="0"/>
              <a:pPr/>
              <a:t>14</a:t>
            </a:fld>
            <a:endParaRPr lang="en-US" altLang="en-US" sz="1200" smtClean="0"/>
          </a:p>
        </p:txBody>
      </p:sp>
    </p:spTree>
    <p:extLst>
      <p:ext uri="{BB962C8B-B14F-4D97-AF65-F5344CB8AC3E}">
        <p14:creationId xmlns:p14="http://schemas.microsoft.com/office/powerpoint/2010/main" val="289944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AC9A2E2-B5EB-492A-BB1C-B1CF4C3A2C0A}" type="slidenum">
              <a:rPr lang="en-US" altLang="en-US" smtClean="0"/>
              <a:pPr>
                <a:defRPr/>
              </a:pPr>
              <a:t>15</a:t>
            </a:fld>
            <a:endParaRPr lang="en-US" altLang="en-US"/>
          </a:p>
        </p:txBody>
      </p:sp>
    </p:spTree>
    <p:extLst>
      <p:ext uri="{BB962C8B-B14F-4D97-AF65-F5344CB8AC3E}">
        <p14:creationId xmlns:p14="http://schemas.microsoft.com/office/powerpoint/2010/main" val="1671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E0D46118-9EF4-45D0-8A9E-9541E9919610}" type="slidenum">
              <a:rPr lang="en-US" altLang="en-US" sz="1200" smtClean="0">
                <a:solidFill>
                  <a:srgbClr val="000000"/>
                </a:solidFill>
              </a:rPr>
              <a:pPr/>
              <a:t>16</a:t>
            </a:fld>
            <a:endParaRPr lang="en-US" altLang="en-US" sz="1200"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184234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1E27F807-6287-468D-9A9B-4447F497BE74}" type="slidenum">
              <a:rPr lang="en-US" altLang="en-US" sz="1200" smtClean="0">
                <a:solidFill>
                  <a:srgbClr val="000000"/>
                </a:solidFill>
              </a:rPr>
              <a:pPr/>
              <a:t>2</a:t>
            </a:fld>
            <a:endParaRPr lang="en-US" altLang="en-US" sz="1200" smtClean="0">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342794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C8ED4E71-3D20-4688-8869-1FA167A6CD2B}" type="slidenum">
              <a:rPr lang="en-US" altLang="en-US" sz="1200" smtClean="0"/>
              <a:pPr/>
              <a:t>3</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380689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C9A2E2-B5EB-492A-BB1C-B1CF4C3A2C0A}" type="slidenum">
              <a:rPr lang="en-US" altLang="en-US" smtClean="0"/>
              <a:pPr>
                <a:defRPr/>
              </a:pPr>
              <a:t>4</a:t>
            </a:fld>
            <a:endParaRPr lang="en-US" altLang="en-US"/>
          </a:p>
        </p:txBody>
      </p:sp>
    </p:spTree>
    <p:extLst>
      <p:ext uri="{BB962C8B-B14F-4D97-AF65-F5344CB8AC3E}">
        <p14:creationId xmlns:p14="http://schemas.microsoft.com/office/powerpoint/2010/main" val="397029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AC9A2E2-B5EB-492A-BB1C-B1CF4C3A2C0A}" type="slidenum">
              <a:rPr lang="en-US" altLang="en-US" smtClean="0"/>
              <a:pPr>
                <a:defRPr/>
              </a:pPr>
              <a:t>5</a:t>
            </a:fld>
            <a:endParaRPr lang="en-US" altLang="en-US"/>
          </a:p>
        </p:txBody>
      </p:sp>
    </p:spTree>
    <p:extLst>
      <p:ext uri="{BB962C8B-B14F-4D97-AF65-F5344CB8AC3E}">
        <p14:creationId xmlns:p14="http://schemas.microsoft.com/office/powerpoint/2010/main" val="332868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C9A2E2-B5EB-492A-BB1C-B1CF4C3A2C0A}" type="slidenum">
              <a:rPr lang="en-US" altLang="en-US" smtClean="0"/>
              <a:pPr>
                <a:defRPr/>
              </a:pPr>
              <a:t>6</a:t>
            </a:fld>
            <a:endParaRPr lang="en-US" altLang="en-US"/>
          </a:p>
        </p:txBody>
      </p:sp>
    </p:spTree>
    <p:extLst>
      <p:ext uri="{BB962C8B-B14F-4D97-AF65-F5344CB8AC3E}">
        <p14:creationId xmlns:p14="http://schemas.microsoft.com/office/powerpoint/2010/main" val="420961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AC9A2E2-B5EB-492A-BB1C-B1CF4C3A2C0A}" type="slidenum">
              <a:rPr lang="en-US" altLang="en-US" smtClean="0"/>
              <a:pPr>
                <a:defRPr/>
              </a:pPr>
              <a:t>7</a:t>
            </a:fld>
            <a:endParaRPr lang="en-US" altLang="en-US"/>
          </a:p>
        </p:txBody>
      </p:sp>
    </p:spTree>
    <p:extLst>
      <p:ext uri="{BB962C8B-B14F-4D97-AF65-F5344CB8AC3E}">
        <p14:creationId xmlns:p14="http://schemas.microsoft.com/office/powerpoint/2010/main" val="336098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8B3763E1-2FAE-430D-82D2-492249480D10}" type="slidenum">
              <a:rPr lang="en-US" altLang="en-US" sz="1200" smtClean="0"/>
              <a:pPr/>
              <a:t>8</a:t>
            </a:fld>
            <a:endParaRPr lang="en-US" altLang="en-US" sz="1200" smtClean="0"/>
          </a:p>
        </p:txBody>
      </p:sp>
    </p:spTree>
    <p:extLst>
      <p:ext uri="{BB962C8B-B14F-4D97-AF65-F5344CB8AC3E}">
        <p14:creationId xmlns:p14="http://schemas.microsoft.com/office/powerpoint/2010/main" val="300522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063" indent="-288925">
              <a:defRPr sz="2400">
                <a:solidFill>
                  <a:schemeClr val="tx1"/>
                </a:solidFill>
                <a:latin typeface="Arial" charset="0"/>
                <a:ea typeface="ＭＳ Ｐゴシック" pitchFamily="34" charset="-128"/>
              </a:defRPr>
            </a:lvl2pPr>
            <a:lvl3pPr marL="1160463" indent="-231775">
              <a:defRPr sz="2400">
                <a:solidFill>
                  <a:schemeClr val="tx1"/>
                </a:solidFill>
                <a:latin typeface="Arial" charset="0"/>
                <a:ea typeface="ＭＳ Ｐゴシック" pitchFamily="34" charset="-128"/>
              </a:defRPr>
            </a:lvl3pPr>
            <a:lvl4pPr marL="1624013" indent="-231775">
              <a:defRPr sz="2400">
                <a:solidFill>
                  <a:schemeClr val="tx1"/>
                </a:solidFill>
                <a:latin typeface="Arial" charset="0"/>
                <a:ea typeface="ＭＳ Ｐゴシック" pitchFamily="34" charset="-128"/>
              </a:defRPr>
            </a:lvl4pPr>
            <a:lvl5pPr marL="2089150" indent="-231775">
              <a:defRPr sz="2400">
                <a:solidFill>
                  <a:schemeClr val="tx1"/>
                </a:solidFill>
                <a:latin typeface="Arial" charset="0"/>
                <a:ea typeface="ＭＳ Ｐゴシック" pitchFamily="34" charset="-128"/>
              </a:defRPr>
            </a:lvl5pPr>
            <a:lvl6pPr marL="2546350" indent="-231775" eaLnBrk="0" fontAlgn="base" hangingPunct="0">
              <a:spcBef>
                <a:spcPct val="0"/>
              </a:spcBef>
              <a:spcAft>
                <a:spcPct val="0"/>
              </a:spcAft>
              <a:defRPr sz="2400">
                <a:solidFill>
                  <a:schemeClr val="tx1"/>
                </a:solidFill>
                <a:latin typeface="Arial" charset="0"/>
                <a:ea typeface="ＭＳ Ｐゴシック" pitchFamily="34" charset="-128"/>
              </a:defRPr>
            </a:lvl6pPr>
            <a:lvl7pPr marL="3003550" indent="-231775" eaLnBrk="0" fontAlgn="base" hangingPunct="0">
              <a:spcBef>
                <a:spcPct val="0"/>
              </a:spcBef>
              <a:spcAft>
                <a:spcPct val="0"/>
              </a:spcAft>
              <a:defRPr sz="2400">
                <a:solidFill>
                  <a:schemeClr val="tx1"/>
                </a:solidFill>
                <a:latin typeface="Arial" charset="0"/>
                <a:ea typeface="ＭＳ Ｐゴシック" pitchFamily="34" charset="-128"/>
              </a:defRPr>
            </a:lvl7pPr>
            <a:lvl8pPr marL="3460750" indent="-231775" eaLnBrk="0" fontAlgn="base" hangingPunct="0">
              <a:spcBef>
                <a:spcPct val="0"/>
              </a:spcBef>
              <a:spcAft>
                <a:spcPct val="0"/>
              </a:spcAft>
              <a:defRPr sz="2400">
                <a:solidFill>
                  <a:schemeClr val="tx1"/>
                </a:solidFill>
                <a:latin typeface="Arial" charset="0"/>
                <a:ea typeface="ＭＳ Ｐゴシック" pitchFamily="34" charset="-128"/>
              </a:defRPr>
            </a:lvl8pPr>
            <a:lvl9pPr marL="3917950" indent="-231775" eaLnBrk="0" fontAlgn="base" hangingPunct="0">
              <a:spcBef>
                <a:spcPct val="0"/>
              </a:spcBef>
              <a:spcAft>
                <a:spcPct val="0"/>
              </a:spcAft>
              <a:defRPr sz="2400">
                <a:solidFill>
                  <a:schemeClr val="tx1"/>
                </a:solidFill>
                <a:latin typeface="Arial" charset="0"/>
                <a:ea typeface="ＭＳ Ｐゴシック" pitchFamily="34" charset="-128"/>
              </a:defRPr>
            </a:lvl9pPr>
          </a:lstStyle>
          <a:p>
            <a:fld id="{7E3C5176-9B91-4B9E-B982-247166228CFD}" type="slidenum">
              <a:rPr lang="en-US" altLang="en-US" sz="1200" smtClean="0"/>
              <a:pPr/>
              <a:t>9</a:t>
            </a:fld>
            <a:endParaRPr lang="en-US" altLang="en-US" sz="1200" smtClean="0"/>
          </a:p>
        </p:txBody>
      </p:sp>
    </p:spTree>
    <p:extLst>
      <p:ext uri="{BB962C8B-B14F-4D97-AF65-F5344CB8AC3E}">
        <p14:creationId xmlns:p14="http://schemas.microsoft.com/office/powerpoint/2010/main" val="380002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9C31A3-4122-4626-8967-212D126D622A}" type="slidenum">
              <a:rPr lang="en-US" altLang="en-US"/>
              <a:pPr>
                <a:defRPr/>
              </a:pPr>
              <a:t>‹#›</a:t>
            </a:fld>
            <a:endParaRPr lang="en-US" altLang="en-US"/>
          </a:p>
        </p:txBody>
      </p:sp>
    </p:spTree>
    <p:extLst>
      <p:ext uri="{BB962C8B-B14F-4D97-AF65-F5344CB8AC3E}">
        <p14:creationId xmlns:p14="http://schemas.microsoft.com/office/powerpoint/2010/main" val="292985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B8336C-4B72-4238-A716-893439666F1D}" type="slidenum">
              <a:rPr lang="en-US" altLang="en-US"/>
              <a:pPr>
                <a:defRPr/>
              </a:pPr>
              <a:t>‹#›</a:t>
            </a:fld>
            <a:endParaRPr lang="en-US" altLang="en-US"/>
          </a:p>
        </p:txBody>
      </p:sp>
    </p:spTree>
    <p:extLst>
      <p:ext uri="{BB962C8B-B14F-4D97-AF65-F5344CB8AC3E}">
        <p14:creationId xmlns:p14="http://schemas.microsoft.com/office/powerpoint/2010/main" val="261474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6A0D11-8530-49E1-8E6D-A7A08B4D4BDD}" type="slidenum">
              <a:rPr lang="en-US" altLang="en-US"/>
              <a:pPr>
                <a:defRPr/>
              </a:pPr>
              <a:t>‹#›</a:t>
            </a:fld>
            <a:endParaRPr lang="en-US" altLang="en-US"/>
          </a:p>
        </p:txBody>
      </p:sp>
    </p:spTree>
    <p:extLst>
      <p:ext uri="{BB962C8B-B14F-4D97-AF65-F5344CB8AC3E}">
        <p14:creationId xmlns:p14="http://schemas.microsoft.com/office/powerpoint/2010/main" val="38745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B2A1F-27B2-45E3-B6F2-F03DC02A2E2E}" type="slidenum">
              <a:rPr lang="en-US" altLang="en-US"/>
              <a:pPr>
                <a:defRPr/>
              </a:pPr>
              <a:t>‹#›</a:t>
            </a:fld>
            <a:endParaRPr lang="en-US" altLang="en-US" dirty="0"/>
          </a:p>
        </p:txBody>
      </p:sp>
    </p:spTree>
    <p:extLst>
      <p:ext uri="{BB962C8B-B14F-4D97-AF65-F5344CB8AC3E}">
        <p14:creationId xmlns:p14="http://schemas.microsoft.com/office/powerpoint/2010/main" val="60895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C03D09-06A7-4E59-ACBE-517EC7C536B6}" type="slidenum">
              <a:rPr lang="en-US" altLang="en-US"/>
              <a:pPr>
                <a:defRPr/>
              </a:pPr>
              <a:t>‹#›</a:t>
            </a:fld>
            <a:endParaRPr lang="en-US" altLang="en-US" dirty="0"/>
          </a:p>
        </p:txBody>
      </p:sp>
    </p:spTree>
    <p:extLst>
      <p:ext uri="{BB962C8B-B14F-4D97-AF65-F5344CB8AC3E}">
        <p14:creationId xmlns:p14="http://schemas.microsoft.com/office/powerpoint/2010/main" val="215810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2CA88F-4D85-42B3-A022-BF935E2CC65D}" type="slidenum">
              <a:rPr lang="en-US" altLang="en-US"/>
              <a:pPr>
                <a:defRPr/>
              </a:pPr>
              <a:t>‹#›</a:t>
            </a:fld>
            <a:endParaRPr lang="en-US" altLang="en-US" dirty="0"/>
          </a:p>
        </p:txBody>
      </p:sp>
    </p:spTree>
    <p:extLst>
      <p:ext uri="{BB962C8B-B14F-4D97-AF65-F5344CB8AC3E}">
        <p14:creationId xmlns:p14="http://schemas.microsoft.com/office/powerpoint/2010/main" val="141748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BEC72-D9F4-4765-9760-6318EFEA46BB}" type="slidenum">
              <a:rPr lang="en-US" altLang="en-US"/>
              <a:pPr>
                <a:defRPr/>
              </a:pPr>
              <a:t>‹#›</a:t>
            </a:fld>
            <a:endParaRPr lang="en-US" altLang="en-US" dirty="0"/>
          </a:p>
        </p:txBody>
      </p:sp>
    </p:spTree>
    <p:extLst>
      <p:ext uri="{BB962C8B-B14F-4D97-AF65-F5344CB8AC3E}">
        <p14:creationId xmlns:p14="http://schemas.microsoft.com/office/powerpoint/2010/main" val="3847733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71A18C-7598-4C51-AE5A-B1640B18B49A}" type="slidenum">
              <a:rPr lang="en-US" altLang="en-US"/>
              <a:pPr>
                <a:defRPr/>
              </a:pPr>
              <a:t>‹#›</a:t>
            </a:fld>
            <a:endParaRPr lang="en-US" altLang="en-US" dirty="0"/>
          </a:p>
        </p:txBody>
      </p:sp>
    </p:spTree>
    <p:extLst>
      <p:ext uri="{BB962C8B-B14F-4D97-AF65-F5344CB8AC3E}">
        <p14:creationId xmlns:p14="http://schemas.microsoft.com/office/powerpoint/2010/main" val="94219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75F80E-47D7-47D5-9818-AD4D44386EA2}" type="slidenum">
              <a:rPr lang="en-US" altLang="en-US"/>
              <a:pPr>
                <a:defRPr/>
              </a:pPr>
              <a:t>‹#›</a:t>
            </a:fld>
            <a:endParaRPr lang="en-US" altLang="en-US" dirty="0"/>
          </a:p>
        </p:txBody>
      </p:sp>
    </p:spTree>
    <p:extLst>
      <p:ext uri="{BB962C8B-B14F-4D97-AF65-F5344CB8AC3E}">
        <p14:creationId xmlns:p14="http://schemas.microsoft.com/office/powerpoint/2010/main" val="537334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389A95-F7D7-4C6A-845E-74C6B20A02B3}" type="slidenum">
              <a:rPr lang="en-US" altLang="en-US"/>
              <a:pPr>
                <a:defRPr/>
              </a:pPr>
              <a:t>‹#›</a:t>
            </a:fld>
            <a:endParaRPr lang="en-US" altLang="en-US" dirty="0"/>
          </a:p>
        </p:txBody>
      </p:sp>
    </p:spTree>
    <p:extLst>
      <p:ext uri="{BB962C8B-B14F-4D97-AF65-F5344CB8AC3E}">
        <p14:creationId xmlns:p14="http://schemas.microsoft.com/office/powerpoint/2010/main" val="2163802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3A994E-EF16-4E12-BB12-AC722A576D21}" type="slidenum">
              <a:rPr lang="en-US" altLang="en-US"/>
              <a:pPr>
                <a:defRPr/>
              </a:pPr>
              <a:t>‹#›</a:t>
            </a:fld>
            <a:endParaRPr lang="en-US" altLang="en-US" dirty="0"/>
          </a:p>
        </p:txBody>
      </p:sp>
    </p:spTree>
    <p:extLst>
      <p:ext uri="{BB962C8B-B14F-4D97-AF65-F5344CB8AC3E}">
        <p14:creationId xmlns:p14="http://schemas.microsoft.com/office/powerpoint/2010/main" val="201596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2CE817-1342-40E1-AE26-805FFC3BA101}" type="slidenum">
              <a:rPr lang="en-US" altLang="en-US"/>
              <a:pPr>
                <a:defRPr/>
              </a:pPr>
              <a:t>‹#›</a:t>
            </a:fld>
            <a:endParaRPr lang="en-US" altLang="en-US"/>
          </a:p>
        </p:txBody>
      </p:sp>
    </p:spTree>
    <p:extLst>
      <p:ext uri="{BB962C8B-B14F-4D97-AF65-F5344CB8AC3E}">
        <p14:creationId xmlns:p14="http://schemas.microsoft.com/office/powerpoint/2010/main" val="2940832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8C6D53-B5D2-48B3-AAE5-5DD68DE86985}" type="slidenum">
              <a:rPr lang="en-US" altLang="en-US"/>
              <a:pPr>
                <a:defRPr/>
              </a:pPr>
              <a:t>‹#›</a:t>
            </a:fld>
            <a:endParaRPr lang="en-US" altLang="en-US" dirty="0"/>
          </a:p>
        </p:txBody>
      </p:sp>
    </p:spTree>
    <p:extLst>
      <p:ext uri="{BB962C8B-B14F-4D97-AF65-F5344CB8AC3E}">
        <p14:creationId xmlns:p14="http://schemas.microsoft.com/office/powerpoint/2010/main" val="273523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18A41D-83DC-405E-8D38-E5CE035D5D3B}" type="slidenum">
              <a:rPr lang="en-US" altLang="en-US"/>
              <a:pPr>
                <a:defRPr/>
              </a:pPr>
              <a:t>‹#›</a:t>
            </a:fld>
            <a:endParaRPr lang="en-US" altLang="en-US" dirty="0"/>
          </a:p>
        </p:txBody>
      </p:sp>
    </p:spTree>
    <p:extLst>
      <p:ext uri="{BB962C8B-B14F-4D97-AF65-F5344CB8AC3E}">
        <p14:creationId xmlns:p14="http://schemas.microsoft.com/office/powerpoint/2010/main" val="293426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E7E1E2-9306-4AD4-A175-9D499788FEEA}" type="slidenum">
              <a:rPr lang="en-US" altLang="en-US"/>
              <a:pPr>
                <a:defRPr/>
              </a:pPr>
              <a:t>‹#›</a:t>
            </a:fld>
            <a:endParaRPr lang="en-US" altLang="en-US" dirty="0"/>
          </a:p>
        </p:txBody>
      </p:sp>
    </p:spTree>
    <p:extLst>
      <p:ext uri="{BB962C8B-B14F-4D97-AF65-F5344CB8AC3E}">
        <p14:creationId xmlns:p14="http://schemas.microsoft.com/office/powerpoint/2010/main" val="7999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455D6E-19DF-4AF4-AC1C-C981A6653088}" type="slidenum">
              <a:rPr lang="en-US" altLang="en-US"/>
              <a:pPr>
                <a:defRPr/>
              </a:pPr>
              <a:t>‹#›</a:t>
            </a:fld>
            <a:endParaRPr lang="en-US" altLang="en-US"/>
          </a:p>
        </p:txBody>
      </p:sp>
    </p:spTree>
    <p:extLst>
      <p:ext uri="{BB962C8B-B14F-4D97-AF65-F5344CB8AC3E}">
        <p14:creationId xmlns:p14="http://schemas.microsoft.com/office/powerpoint/2010/main" val="354945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16173C-080B-46E0-B4EC-0187203A4B7A}" type="slidenum">
              <a:rPr lang="en-US" altLang="en-US"/>
              <a:pPr>
                <a:defRPr/>
              </a:pPr>
              <a:t>‹#›</a:t>
            </a:fld>
            <a:endParaRPr lang="en-US" altLang="en-US"/>
          </a:p>
        </p:txBody>
      </p:sp>
    </p:spTree>
    <p:extLst>
      <p:ext uri="{BB962C8B-B14F-4D97-AF65-F5344CB8AC3E}">
        <p14:creationId xmlns:p14="http://schemas.microsoft.com/office/powerpoint/2010/main" val="329144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F6B4DE-BA09-4FDF-98B2-073C301D332B}" type="slidenum">
              <a:rPr lang="en-US" altLang="en-US"/>
              <a:pPr>
                <a:defRPr/>
              </a:pPr>
              <a:t>‹#›</a:t>
            </a:fld>
            <a:endParaRPr lang="en-US" altLang="en-US"/>
          </a:p>
        </p:txBody>
      </p:sp>
    </p:spTree>
    <p:extLst>
      <p:ext uri="{BB962C8B-B14F-4D97-AF65-F5344CB8AC3E}">
        <p14:creationId xmlns:p14="http://schemas.microsoft.com/office/powerpoint/2010/main" val="411169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395125-C26D-4717-BB29-831822CB2509}" type="slidenum">
              <a:rPr lang="en-US" altLang="en-US"/>
              <a:pPr>
                <a:defRPr/>
              </a:pPr>
              <a:t>‹#›</a:t>
            </a:fld>
            <a:endParaRPr lang="en-US" altLang="en-US"/>
          </a:p>
        </p:txBody>
      </p:sp>
    </p:spTree>
    <p:extLst>
      <p:ext uri="{BB962C8B-B14F-4D97-AF65-F5344CB8AC3E}">
        <p14:creationId xmlns:p14="http://schemas.microsoft.com/office/powerpoint/2010/main" val="68876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29B5E3-2013-413B-A069-D9AC92E817FE}" type="slidenum">
              <a:rPr lang="en-US" altLang="en-US"/>
              <a:pPr>
                <a:defRPr/>
              </a:pPr>
              <a:t>‹#›</a:t>
            </a:fld>
            <a:endParaRPr lang="en-US" altLang="en-US"/>
          </a:p>
        </p:txBody>
      </p:sp>
    </p:spTree>
    <p:extLst>
      <p:ext uri="{BB962C8B-B14F-4D97-AF65-F5344CB8AC3E}">
        <p14:creationId xmlns:p14="http://schemas.microsoft.com/office/powerpoint/2010/main" val="173855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D02304-4FB5-43AF-A35C-3AC4FBEDF5C7}" type="slidenum">
              <a:rPr lang="en-US" altLang="en-US"/>
              <a:pPr>
                <a:defRPr/>
              </a:pPr>
              <a:t>‹#›</a:t>
            </a:fld>
            <a:endParaRPr lang="en-US" altLang="en-US"/>
          </a:p>
        </p:txBody>
      </p:sp>
    </p:spTree>
    <p:extLst>
      <p:ext uri="{BB962C8B-B14F-4D97-AF65-F5344CB8AC3E}">
        <p14:creationId xmlns:p14="http://schemas.microsoft.com/office/powerpoint/2010/main" val="132313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99542C-B50B-45B7-AF87-3B06B9191717}" type="slidenum">
              <a:rPr lang="en-US" altLang="en-US"/>
              <a:pPr>
                <a:defRPr/>
              </a:pPr>
              <a:t>‹#›</a:t>
            </a:fld>
            <a:endParaRPr lang="en-US" altLang="en-US"/>
          </a:p>
        </p:txBody>
      </p:sp>
    </p:spTree>
    <p:extLst>
      <p:ext uri="{BB962C8B-B14F-4D97-AF65-F5344CB8AC3E}">
        <p14:creationId xmlns:p14="http://schemas.microsoft.com/office/powerpoint/2010/main" val="205498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82B8B3F-7E1C-42D7-9C7F-52DA150441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06191625-CFCA-4981-A541-7F9783CD5B9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mvoight@ihe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spect="1" noChangeArrowheads="1"/>
          </p:cNvSpPr>
          <p:nvPr>
            <p:ph type="ctrTitle"/>
          </p:nvPr>
        </p:nvSpPr>
        <p:spPr>
          <a:xfrm>
            <a:off x="2133600" y="1685925"/>
            <a:ext cx="6908800" cy="1170397"/>
          </a:xfrm>
        </p:spPr>
        <p:txBody>
          <a:bodyPr anchor="t"/>
          <a:lstStyle/>
          <a:p>
            <a:pPr eaLnBrk="1" hangingPunct="1">
              <a:lnSpc>
                <a:spcPct val="90000"/>
              </a:lnSpc>
            </a:pPr>
            <a:r>
              <a:rPr lang="en-US" altLang="en-US" sz="2800" b="1" dirty="0">
                <a:solidFill>
                  <a:schemeClr val="bg1"/>
                </a:solidFill>
                <a:latin typeface="Calibri" panose="020F0502020204030204" pitchFamily="34" charset="0"/>
              </a:rPr>
              <a:t>Mapping the Postsecondary Data Domain:</a:t>
            </a:r>
            <a:br>
              <a:rPr lang="en-US" altLang="en-US" sz="2800" b="1" dirty="0">
                <a:solidFill>
                  <a:schemeClr val="bg1"/>
                </a:solidFill>
                <a:latin typeface="Calibri" panose="020F0502020204030204" pitchFamily="34" charset="0"/>
              </a:rPr>
            </a:br>
            <a:r>
              <a:rPr lang="en-US" altLang="en-US" sz="2800" b="1" dirty="0">
                <a:solidFill>
                  <a:schemeClr val="bg1"/>
                </a:solidFill>
                <a:latin typeface="Calibri" panose="020F0502020204030204" pitchFamily="34" charset="0"/>
              </a:rPr>
              <a:t>Problems and Possibilities</a:t>
            </a:r>
            <a:endParaRPr lang="en-US" altLang="en-US" sz="2800" b="1" dirty="0" smtClean="0">
              <a:solidFill>
                <a:schemeClr val="bg1"/>
              </a:solidFill>
              <a:latin typeface="Calibri" pitchFamily="34" charset="0"/>
            </a:endParaRPr>
          </a:p>
        </p:txBody>
      </p:sp>
      <p:sp>
        <p:nvSpPr>
          <p:cNvPr id="3" name="Rectangle 9"/>
          <p:cNvSpPr>
            <a:spLocks noChangeArrowheads="1"/>
          </p:cNvSpPr>
          <p:nvPr/>
        </p:nvSpPr>
        <p:spPr bwMode="auto">
          <a:xfrm>
            <a:off x="4724400" y="59436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latin typeface="Calibri" panose="020F0502020204030204" pitchFamily="34" charset="0"/>
              </a:rPr>
              <a:t>The Institute for Higher Education Policy</a:t>
            </a:r>
          </a:p>
          <a:p>
            <a:pPr eaLnBrk="1" hangingPunct="1">
              <a:spcBef>
                <a:spcPct val="0"/>
              </a:spcBef>
              <a:buFontTx/>
              <a:buNone/>
            </a:pPr>
            <a:r>
              <a:rPr lang="en-US" altLang="en-US" sz="1200" dirty="0" smtClean="0">
                <a:solidFill>
                  <a:schemeClr val="bg1"/>
                </a:solidFill>
                <a:latin typeface="Calibri" panose="020F0502020204030204" pitchFamily="34" charset="0"/>
              </a:rPr>
              <a:t>Mamie Voight, Director of </a:t>
            </a:r>
            <a:r>
              <a:rPr lang="en-US" altLang="en-US" sz="1200" dirty="0">
                <a:solidFill>
                  <a:schemeClr val="bg1"/>
                </a:solidFill>
                <a:latin typeface="Calibri" panose="020F0502020204030204" pitchFamily="34" charset="0"/>
              </a:rPr>
              <a:t>Policy Research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82800" y="88900"/>
            <a:ext cx="6959600" cy="1149350"/>
          </a:xfrm>
        </p:spPr>
        <p:txBody>
          <a:bodyPr anchor="t"/>
          <a:lstStyle/>
          <a:p>
            <a:pPr algn="just"/>
            <a:r>
              <a:rPr lang="en-US" altLang="en-US" sz="3600" b="1" i="1" dirty="0" smtClean="0">
                <a:solidFill>
                  <a:srgbClr val="C60036"/>
                </a:solidFill>
                <a:latin typeface="Calibri" pitchFamily="34" charset="0"/>
              </a:rPr>
              <a:t>COMING SOON: </a:t>
            </a:r>
            <a:r>
              <a:rPr lang="en-US" altLang="en-US" sz="3600" b="1" dirty="0" smtClean="0">
                <a:solidFill>
                  <a:srgbClr val="C60036"/>
                </a:solidFill>
                <a:latin typeface="Calibri" pitchFamily="34" charset="0"/>
              </a:rPr>
              <a:t>HOW AVAILABLE ARE THE DATA IN NON-FEDERAL DATA SETS?</a:t>
            </a:r>
          </a:p>
        </p:txBody>
      </p:sp>
      <p:sp>
        <p:nvSpPr>
          <p:cNvPr id="24578" name="TextBox 3"/>
          <p:cNvSpPr txBox="1">
            <a:spLocks noChangeArrowheads="1"/>
          </p:cNvSpPr>
          <p:nvPr/>
        </p:nvSpPr>
        <p:spPr bwMode="auto">
          <a:xfrm>
            <a:off x="2070100" y="1351367"/>
            <a:ext cx="695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lvl="0" indent="-457200">
              <a:buFont typeface="+mj-lt"/>
              <a:buAutoNum type="alphaLcPeriod"/>
            </a:pPr>
            <a:endParaRPr lang="en-US" sz="2000" dirty="0" smtClean="0">
              <a:latin typeface="Calibri" panose="020F0502020204030204" pitchFamily="34" charset="0"/>
            </a:endParaRPr>
          </a:p>
          <a:p>
            <a:pPr marL="457200" lvl="0" indent="-457200">
              <a:buFont typeface="+mj-lt"/>
              <a:buAutoNum type="alphaLcPeriod"/>
            </a:pPr>
            <a:endParaRPr lang="en-US" sz="2000" dirty="0">
              <a:latin typeface="Calibri" panose="020F0502020204030204" pitchFamily="34" charset="0"/>
            </a:endParaRPr>
          </a:p>
          <a:p>
            <a:pPr marL="457200" lvl="0" indent="-457200">
              <a:buFont typeface="+mj-lt"/>
              <a:buAutoNum type="alphaLcPeriod"/>
            </a:pPr>
            <a:endParaRPr lang="en-US" dirty="0">
              <a:latin typeface="Calibri" panose="020F0502020204030204" pitchFamily="34" charset="0"/>
            </a:endParaRPr>
          </a:p>
        </p:txBody>
      </p:sp>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10</a:t>
            </a:fld>
            <a:endParaRPr lang="en-US" altLang="en-US" sz="1100" dirty="0">
              <a:solidFill>
                <a:schemeClr val="bg1">
                  <a:lumMod val="50000"/>
                </a:schemeClr>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54020326"/>
              </p:ext>
            </p:extLst>
          </p:nvPr>
        </p:nvGraphicFramePr>
        <p:xfrm>
          <a:off x="2211370" y="1909984"/>
          <a:ext cx="6816753" cy="3642403"/>
        </p:xfrm>
        <a:graphic>
          <a:graphicData uri="http://schemas.openxmlformats.org/drawingml/2006/table">
            <a:tbl>
              <a:tblPr firstRow="1" bandRow="1">
                <a:tableStyleId>{5C22544A-7EE6-4342-B048-85BDC9FD1C3A}</a:tableStyleId>
              </a:tblPr>
              <a:tblGrid>
                <a:gridCol w="1889290"/>
                <a:gridCol w="1811042"/>
                <a:gridCol w="1392865"/>
                <a:gridCol w="1723556"/>
              </a:tblGrid>
              <a:tr h="1198768">
                <a:tc>
                  <a:txBody>
                    <a:bodyPr/>
                    <a:lstStyle/>
                    <a:p>
                      <a:endParaRPr lang="en-US" sz="1600" dirty="0">
                        <a:latin typeface="Calibri" panose="020F0502020204030204" pitchFamily="34" charset="0"/>
                      </a:endParaRPr>
                    </a:p>
                  </a:txBody>
                  <a:tcPr>
                    <a:solidFill>
                      <a:schemeClr val="bg1">
                        <a:lumMod val="65000"/>
                      </a:schemeClr>
                    </a:solidFill>
                  </a:tcPr>
                </a:tc>
                <a:tc>
                  <a:txBody>
                    <a:bodyPr/>
                    <a:lstStyle/>
                    <a:p>
                      <a:pPr algn="ctr"/>
                      <a:r>
                        <a:rPr lang="en-US" sz="1600" dirty="0" smtClean="0">
                          <a:latin typeface="Calibri" panose="020F0502020204030204" pitchFamily="34" charset="0"/>
                        </a:rPr>
                        <a:t>Federal &amp; National Data Sets</a:t>
                      </a:r>
                      <a:endParaRPr lang="en-US" sz="1600" dirty="0">
                        <a:latin typeface="Calibri" panose="020F0502020204030204" pitchFamily="34" charset="0"/>
                      </a:endParaRPr>
                    </a:p>
                  </a:txBody>
                  <a:tcPr anchor="ctr">
                    <a:solidFill>
                      <a:schemeClr val="bg1">
                        <a:lumMod val="65000"/>
                      </a:schemeClr>
                    </a:solidFill>
                  </a:tcPr>
                </a:tc>
                <a:tc>
                  <a:txBody>
                    <a:bodyPr/>
                    <a:lstStyle/>
                    <a:p>
                      <a:pPr algn="ctr"/>
                      <a:r>
                        <a:rPr lang="en-US" sz="1600" dirty="0" smtClean="0">
                          <a:latin typeface="Calibri" panose="020F0502020204030204" pitchFamily="34" charset="0"/>
                        </a:rPr>
                        <a:t>State</a:t>
                      </a:r>
                      <a:r>
                        <a:rPr lang="en-US" sz="1600" baseline="0" dirty="0" smtClean="0">
                          <a:latin typeface="Calibri" panose="020F0502020204030204" pitchFamily="34" charset="0"/>
                        </a:rPr>
                        <a:t>-</a:t>
                      </a:r>
                      <a:r>
                        <a:rPr lang="en-US" sz="1600" dirty="0" smtClean="0">
                          <a:latin typeface="Calibri" panose="020F0502020204030204" pitchFamily="34" charset="0"/>
                        </a:rPr>
                        <a:t>Level Data Sets</a:t>
                      </a:r>
                      <a:endParaRPr lang="en-US" sz="1600" dirty="0">
                        <a:latin typeface="Calibri" panose="020F0502020204030204" pitchFamily="34" charset="0"/>
                      </a:endParaRPr>
                    </a:p>
                  </a:txBody>
                  <a:tcPr anchor="ctr">
                    <a:solidFill>
                      <a:schemeClr val="bg1">
                        <a:lumMod val="65000"/>
                      </a:schemeClr>
                    </a:solidFill>
                  </a:tcPr>
                </a:tc>
                <a:tc>
                  <a:txBody>
                    <a:bodyPr/>
                    <a:lstStyle/>
                    <a:p>
                      <a:pPr algn="ctr"/>
                      <a:r>
                        <a:rPr lang="en-US" sz="1600" dirty="0" smtClean="0">
                          <a:latin typeface="Calibri" panose="020F0502020204030204" pitchFamily="34" charset="0"/>
                        </a:rPr>
                        <a:t>Institutional Data Sets</a:t>
                      </a:r>
                      <a:endParaRPr lang="en-US" sz="1600" dirty="0">
                        <a:latin typeface="Calibri" panose="020F0502020204030204" pitchFamily="34" charset="0"/>
                      </a:endParaRPr>
                    </a:p>
                  </a:txBody>
                  <a:tcPr anchor="ctr">
                    <a:solidFill>
                      <a:schemeClr val="bg1">
                        <a:lumMod val="65000"/>
                      </a:schemeClr>
                    </a:solidFill>
                  </a:tcPr>
                </a:tc>
              </a:tr>
              <a:tr h="627717">
                <a:tc>
                  <a:txBody>
                    <a:bodyPr/>
                    <a:lstStyle/>
                    <a:p>
                      <a:pPr algn="l"/>
                      <a:r>
                        <a:rPr lang="en-US" sz="1600" b="1" dirty="0" smtClean="0">
                          <a:solidFill>
                            <a:schemeClr val="bg1"/>
                          </a:solidFill>
                          <a:latin typeface="Calibri" panose="020F0502020204030204" pitchFamily="34" charset="0"/>
                        </a:rPr>
                        <a:t>State Characteristics</a:t>
                      </a:r>
                      <a:endParaRPr lang="en-US" sz="1600" b="1" dirty="0">
                        <a:solidFill>
                          <a:schemeClr val="bg1"/>
                        </a:solidFill>
                        <a:latin typeface="Calibri" panose="020F0502020204030204" pitchFamily="34" charset="0"/>
                      </a:endParaRPr>
                    </a:p>
                  </a:txBody>
                  <a:tcPr anchor="ctr">
                    <a:solidFill>
                      <a:schemeClr val="bg1">
                        <a:lumMod val="65000"/>
                      </a:schemeClr>
                    </a:solid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dirty="0">
                        <a:latin typeface="Calibri" panose="020F0502020204030204" pitchFamily="34" charset="0"/>
                      </a:endParaRPr>
                    </a:p>
                  </a:txBody>
                  <a:tcPr anchor="ctr">
                    <a:noFill/>
                  </a:tcPr>
                </a:tc>
              </a:tr>
              <a:tr h="388386">
                <a:tc>
                  <a:txBody>
                    <a:bodyPr/>
                    <a:lstStyle/>
                    <a:p>
                      <a:pPr algn="l"/>
                      <a:r>
                        <a:rPr lang="en-US" sz="1600" b="1" dirty="0" smtClean="0">
                          <a:solidFill>
                            <a:schemeClr val="bg1"/>
                          </a:solidFill>
                          <a:latin typeface="Calibri" panose="020F0502020204030204" pitchFamily="34" charset="0"/>
                        </a:rPr>
                        <a:t>Access</a:t>
                      </a:r>
                      <a:endParaRPr lang="en-US" sz="1600" b="1" dirty="0">
                        <a:solidFill>
                          <a:schemeClr val="bg1"/>
                        </a:solidFill>
                        <a:latin typeface="Calibri" panose="020F0502020204030204" pitchFamily="34" charset="0"/>
                      </a:endParaRPr>
                    </a:p>
                  </a:txBody>
                  <a:tcPr anchor="ctr">
                    <a:solidFill>
                      <a:schemeClr val="bg1">
                        <a:lumMod val="65000"/>
                      </a:schemeClr>
                    </a:solid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dirty="0">
                        <a:latin typeface="Calibri" panose="020F0502020204030204" pitchFamily="34" charset="0"/>
                      </a:endParaRPr>
                    </a:p>
                  </a:txBody>
                  <a:tcPr anchor="ctr">
                    <a:noFill/>
                  </a:tcPr>
                </a:tc>
              </a:tr>
              <a:tr h="650760">
                <a:tc>
                  <a:txBody>
                    <a:bodyPr/>
                    <a:lstStyle/>
                    <a:p>
                      <a:pPr algn="l"/>
                      <a:r>
                        <a:rPr lang="en-US" sz="1600" b="1" dirty="0" smtClean="0">
                          <a:solidFill>
                            <a:schemeClr val="bg1"/>
                          </a:solidFill>
                          <a:latin typeface="Calibri" panose="020F0502020204030204" pitchFamily="34" charset="0"/>
                        </a:rPr>
                        <a:t>Progression</a:t>
                      </a:r>
                      <a:r>
                        <a:rPr lang="en-US" sz="1600" b="1" baseline="0" dirty="0" smtClean="0">
                          <a:solidFill>
                            <a:schemeClr val="bg1"/>
                          </a:solidFill>
                          <a:latin typeface="Calibri" panose="020F0502020204030204" pitchFamily="34" charset="0"/>
                        </a:rPr>
                        <a:t> and Completion</a:t>
                      </a:r>
                      <a:endParaRPr lang="en-US" sz="1600" b="1" dirty="0">
                        <a:solidFill>
                          <a:schemeClr val="bg1"/>
                        </a:solidFill>
                        <a:latin typeface="Calibri" panose="020F0502020204030204" pitchFamily="34" charset="0"/>
                      </a:endParaRPr>
                    </a:p>
                  </a:txBody>
                  <a:tcPr anchor="ctr">
                    <a:solidFill>
                      <a:schemeClr val="bg1">
                        <a:lumMod val="65000"/>
                      </a:schemeClr>
                    </a:solid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a:latin typeface="Calibri" panose="020F0502020204030204" pitchFamily="34" charset="0"/>
                      </a:endParaRPr>
                    </a:p>
                  </a:txBody>
                  <a:tcPr anchor="ctr">
                    <a:noFill/>
                  </a:tcPr>
                </a:tc>
                <a:tc>
                  <a:txBody>
                    <a:bodyPr/>
                    <a:lstStyle/>
                    <a:p>
                      <a:pPr algn="l"/>
                      <a:endParaRPr lang="en-US" sz="1600">
                        <a:latin typeface="Calibri" panose="020F0502020204030204" pitchFamily="34" charset="0"/>
                      </a:endParaRPr>
                    </a:p>
                  </a:txBody>
                  <a:tcPr anchor="ctr">
                    <a:noFill/>
                  </a:tcPr>
                </a:tc>
              </a:tr>
              <a:tr h="388386">
                <a:tc>
                  <a:txBody>
                    <a:bodyPr/>
                    <a:lstStyle/>
                    <a:p>
                      <a:pPr algn="l"/>
                      <a:r>
                        <a:rPr lang="en-US" sz="1600" b="1" dirty="0" smtClean="0">
                          <a:solidFill>
                            <a:schemeClr val="bg1"/>
                          </a:solidFill>
                          <a:latin typeface="Calibri" panose="020F0502020204030204" pitchFamily="34" charset="0"/>
                        </a:rPr>
                        <a:t>Cost</a:t>
                      </a:r>
                      <a:r>
                        <a:rPr lang="en-US" sz="1600" b="1" baseline="0" dirty="0" smtClean="0">
                          <a:solidFill>
                            <a:schemeClr val="bg1"/>
                          </a:solidFill>
                          <a:latin typeface="Calibri" panose="020F0502020204030204" pitchFamily="34" charset="0"/>
                        </a:rPr>
                        <a:t> and Price</a:t>
                      </a:r>
                      <a:endParaRPr lang="en-US" sz="1600" b="1" dirty="0">
                        <a:solidFill>
                          <a:schemeClr val="bg1"/>
                        </a:solidFill>
                        <a:latin typeface="Calibri" panose="020F0502020204030204" pitchFamily="34" charset="0"/>
                      </a:endParaRPr>
                    </a:p>
                  </a:txBody>
                  <a:tcPr anchor="ctr">
                    <a:solidFill>
                      <a:schemeClr val="bg1">
                        <a:lumMod val="65000"/>
                      </a:schemeClr>
                    </a:solid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dirty="0">
                        <a:latin typeface="Calibri" panose="020F0502020204030204" pitchFamily="34" charset="0"/>
                      </a:endParaRPr>
                    </a:p>
                  </a:txBody>
                  <a:tcPr anchor="ctr">
                    <a:noFill/>
                  </a:tcPr>
                </a:tc>
              </a:tr>
              <a:tr h="388386">
                <a:tc>
                  <a:txBody>
                    <a:bodyPr/>
                    <a:lstStyle/>
                    <a:p>
                      <a:pPr algn="l"/>
                      <a:r>
                        <a:rPr lang="en-US" sz="1600" b="1" dirty="0" smtClean="0">
                          <a:solidFill>
                            <a:schemeClr val="bg1"/>
                          </a:solidFill>
                          <a:latin typeface="Calibri" panose="020F0502020204030204" pitchFamily="34" charset="0"/>
                        </a:rPr>
                        <a:t>Outcomes</a:t>
                      </a:r>
                      <a:endParaRPr lang="en-US" sz="1600" b="1" dirty="0">
                        <a:solidFill>
                          <a:schemeClr val="bg1"/>
                        </a:solidFill>
                        <a:latin typeface="Calibri" panose="020F0502020204030204" pitchFamily="34" charset="0"/>
                      </a:endParaRPr>
                    </a:p>
                  </a:txBody>
                  <a:tcPr anchor="ctr">
                    <a:solidFill>
                      <a:schemeClr val="bg1">
                        <a:lumMod val="65000"/>
                      </a:schemeClr>
                    </a:solid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dirty="0">
                        <a:latin typeface="Calibri" panose="020F0502020204030204" pitchFamily="34" charset="0"/>
                      </a:endParaRPr>
                    </a:p>
                  </a:txBody>
                  <a:tcPr anchor="ctr">
                    <a:noFill/>
                  </a:tcPr>
                </a:tc>
                <a:tc>
                  <a:txBody>
                    <a:bodyPr/>
                    <a:lstStyle/>
                    <a:p>
                      <a:pPr algn="l"/>
                      <a:endParaRPr lang="en-US" sz="1600" dirty="0">
                        <a:latin typeface="Calibri" panose="020F0502020204030204" pitchFamily="34" charset="0"/>
                      </a:endParaRPr>
                    </a:p>
                  </a:txBody>
                  <a:tcPr anchor="ctr">
                    <a:noFill/>
                  </a:tcPr>
                </a:tc>
              </a:tr>
            </a:tbl>
          </a:graphicData>
        </a:graphic>
      </p:graphicFrame>
      <p:sp>
        <p:nvSpPr>
          <p:cNvPr id="7" name="Freeform 6"/>
          <p:cNvSpPr/>
          <p:nvPr/>
        </p:nvSpPr>
        <p:spPr bwMode="auto">
          <a:xfrm>
            <a:off x="4106749" y="3129898"/>
            <a:ext cx="4913001" cy="2411431"/>
          </a:xfrm>
          <a:custGeom>
            <a:avLst/>
            <a:gdLst>
              <a:gd name="connsiteX0" fmla="*/ 9427 w 4939645"/>
              <a:gd name="connsiteY0" fmla="*/ 2432116 h 2432116"/>
              <a:gd name="connsiteX1" fmla="*/ 0 w 4939645"/>
              <a:gd name="connsiteY1" fmla="*/ 1404594 h 2432116"/>
              <a:gd name="connsiteX2" fmla="*/ 2026763 w 4939645"/>
              <a:gd name="connsiteY2" fmla="*/ 0 h 2432116"/>
              <a:gd name="connsiteX3" fmla="*/ 4939645 w 4939645"/>
              <a:gd name="connsiteY3" fmla="*/ 0 h 2432116"/>
              <a:gd name="connsiteX4" fmla="*/ 9427 w 4939645"/>
              <a:gd name="connsiteY4" fmla="*/ 2432116 h 243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9645" h="2432116">
                <a:moveTo>
                  <a:pt x="9427" y="2432116"/>
                </a:moveTo>
                <a:cubicBezTo>
                  <a:pt x="6285" y="2089609"/>
                  <a:pt x="3142" y="1747101"/>
                  <a:pt x="0" y="1404594"/>
                </a:cubicBezTo>
                <a:lnTo>
                  <a:pt x="2026763" y="0"/>
                </a:lnTo>
                <a:lnTo>
                  <a:pt x="4939645" y="0"/>
                </a:lnTo>
                <a:lnTo>
                  <a:pt x="9427" y="2432116"/>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Right Triangle 5"/>
          <p:cNvSpPr/>
          <p:nvPr/>
        </p:nvSpPr>
        <p:spPr bwMode="auto">
          <a:xfrm rot="5400000">
            <a:off x="4869732" y="2366915"/>
            <a:ext cx="1385736" cy="2911704"/>
          </a:xfrm>
          <a:prstGeom prst="rtTriangl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Freeform 10"/>
          <p:cNvSpPr/>
          <p:nvPr/>
        </p:nvSpPr>
        <p:spPr bwMode="auto">
          <a:xfrm rot="10800000">
            <a:off x="4106748" y="3129896"/>
            <a:ext cx="4913002" cy="2411431"/>
          </a:xfrm>
          <a:custGeom>
            <a:avLst/>
            <a:gdLst>
              <a:gd name="connsiteX0" fmla="*/ 9427 w 4939645"/>
              <a:gd name="connsiteY0" fmla="*/ 2432116 h 2432116"/>
              <a:gd name="connsiteX1" fmla="*/ 0 w 4939645"/>
              <a:gd name="connsiteY1" fmla="*/ 1404594 h 2432116"/>
              <a:gd name="connsiteX2" fmla="*/ 2026763 w 4939645"/>
              <a:gd name="connsiteY2" fmla="*/ 0 h 2432116"/>
              <a:gd name="connsiteX3" fmla="*/ 4939645 w 4939645"/>
              <a:gd name="connsiteY3" fmla="*/ 0 h 2432116"/>
              <a:gd name="connsiteX4" fmla="*/ 9427 w 4939645"/>
              <a:gd name="connsiteY4" fmla="*/ 2432116 h 243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9645" h="2432116">
                <a:moveTo>
                  <a:pt x="9427" y="2432116"/>
                </a:moveTo>
                <a:cubicBezTo>
                  <a:pt x="6285" y="2089609"/>
                  <a:pt x="3142" y="1747101"/>
                  <a:pt x="0" y="1404594"/>
                </a:cubicBezTo>
                <a:lnTo>
                  <a:pt x="2026763" y="0"/>
                </a:lnTo>
                <a:lnTo>
                  <a:pt x="4939645" y="0"/>
                </a:lnTo>
                <a:lnTo>
                  <a:pt x="9427" y="2432116"/>
                </a:lnTo>
                <a:close/>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ight Triangle 8"/>
          <p:cNvSpPr/>
          <p:nvPr/>
        </p:nvSpPr>
        <p:spPr bwMode="auto">
          <a:xfrm rot="16200000">
            <a:off x="7011056" y="3532636"/>
            <a:ext cx="1385741" cy="2631647"/>
          </a:xfrm>
          <a:prstGeom prst="rtTriangl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extBox 12"/>
          <p:cNvSpPr txBox="1"/>
          <p:nvPr/>
        </p:nvSpPr>
        <p:spPr>
          <a:xfrm>
            <a:off x="4251959" y="3283116"/>
            <a:ext cx="1297939" cy="461665"/>
          </a:xfrm>
          <a:prstGeom prst="rect">
            <a:avLst/>
          </a:prstGeom>
          <a:noFill/>
        </p:spPr>
        <p:txBody>
          <a:bodyPr wrap="square" rtlCol="0">
            <a:spAutoFit/>
          </a:bodyPr>
          <a:lstStyle/>
          <a:p>
            <a:pPr algn="ctr"/>
            <a:r>
              <a:rPr lang="en-US" sz="1200" b="1" dirty="0" smtClean="0">
                <a:latin typeface="Calibri" panose="020F0502020204030204" pitchFamily="34" charset="0"/>
              </a:rPr>
              <a:t>Available with </a:t>
            </a:r>
          </a:p>
          <a:p>
            <a:pPr algn="ctr"/>
            <a:r>
              <a:rPr lang="en-US" sz="1200" b="1" dirty="0" smtClean="0">
                <a:latin typeface="Calibri" panose="020F0502020204030204" pitchFamily="34" charset="0"/>
              </a:rPr>
              <a:t>no modifications</a:t>
            </a:r>
            <a:endParaRPr lang="en-US" sz="1200" b="1" dirty="0">
              <a:latin typeface="Calibri" panose="020F0502020204030204" pitchFamily="34" charset="0"/>
            </a:endParaRPr>
          </a:p>
        </p:txBody>
      </p:sp>
      <p:sp>
        <p:nvSpPr>
          <p:cNvPr id="16" name="TextBox 15"/>
          <p:cNvSpPr txBox="1"/>
          <p:nvPr/>
        </p:nvSpPr>
        <p:spPr>
          <a:xfrm>
            <a:off x="5427980" y="3864090"/>
            <a:ext cx="1196340" cy="461665"/>
          </a:xfrm>
          <a:prstGeom prst="rect">
            <a:avLst/>
          </a:prstGeom>
          <a:noFill/>
        </p:spPr>
        <p:txBody>
          <a:bodyPr wrap="square" rtlCol="0">
            <a:spAutoFit/>
          </a:bodyPr>
          <a:lstStyle/>
          <a:p>
            <a:pPr algn="ctr"/>
            <a:r>
              <a:rPr lang="en-US" sz="1200" b="1" dirty="0" smtClean="0">
                <a:latin typeface="Calibri" panose="020F0502020204030204" pitchFamily="34" charset="0"/>
              </a:rPr>
              <a:t>Available minor quality issues</a:t>
            </a:r>
            <a:endParaRPr lang="en-US" sz="1200" b="1" dirty="0">
              <a:latin typeface="Calibri" panose="020F0502020204030204" pitchFamily="34" charset="0"/>
            </a:endParaRPr>
          </a:p>
        </p:txBody>
      </p:sp>
      <p:sp>
        <p:nvSpPr>
          <p:cNvPr id="17" name="TextBox 16"/>
          <p:cNvSpPr txBox="1"/>
          <p:nvPr/>
        </p:nvSpPr>
        <p:spPr>
          <a:xfrm>
            <a:off x="6420283" y="4432514"/>
            <a:ext cx="1196340" cy="461665"/>
          </a:xfrm>
          <a:prstGeom prst="rect">
            <a:avLst/>
          </a:prstGeom>
          <a:noFill/>
        </p:spPr>
        <p:txBody>
          <a:bodyPr wrap="square" rtlCol="0">
            <a:spAutoFit/>
          </a:bodyPr>
          <a:lstStyle/>
          <a:p>
            <a:pPr algn="ctr"/>
            <a:r>
              <a:rPr lang="en-US" sz="1200" b="1" dirty="0" smtClean="0">
                <a:latin typeface="Calibri" panose="020F0502020204030204" pitchFamily="34" charset="0"/>
              </a:rPr>
              <a:t>Available major quality issues</a:t>
            </a:r>
            <a:endParaRPr lang="en-US" sz="1200" b="1" dirty="0">
              <a:latin typeface="Calibri" panose="020F0502020204030204" pitchFamily="34" charset="0"/>
            </a:endParaRPr>
          </a:p>
        </p:txBody>
      </p:sp>
      <p:sp>
        <p:nvSpPr>
          <p:cNvPr id="18" name="TextBox 17"/>
          <p:cNvSpPr txBox="1"/>
          <p:nvPr/>
        </p:nvSpPr>
        <p:spPr>
          <a:xfrm>
            <a:off x="7703926" y="4940271"/>
            <a:ext cx="1196340" cy="461665"/>
          </a:xfrm>
          <a:prstGeom prst="rect">
            <a:avLst/>
          </a:prstGeom>
          <a:noFill/>
        </p:spPr>
        <p:txBody>
          <a:bodyPr wrap="square" rtlCol="0">
            <a:spAutoFit/>
          </a:bodyPr>
          <a:lstStyle/>
          <a:p>
            <a:pPr algn="ctr"/>
            <a:r>
              <a:rPr lang="en-US" sz="1200" b="1" dirty="0" smtClean="0">
                <a:latin typeface="Calibri" panose="020F0502020204030204" pitchFamily="34" charset="0"/>
              </a:rPr>
              <a:t>Not available in data set</a:t>
            </a:r>
            <a:endParaRPr lang="en-US" sz="1200" b="1" dirty="0">
              <a:latin typeface="Calibri" panose="020F0502020204030204" pitchFamily="34" charset="0"/>
            </a:endParaRPr>
          </a:p>
        </p:txBody>
      </p:sp>
    </p:spTree>
    <p:extLst>
      <p:ext uri="{BB962C8B-B14F-4D97-AF65-F5344CB8AC3E}">
        <p14:creationId xmlns:p14="http://schemas.microsoft.com/office/powerpoint/2010/main" val="3202255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82800" y="88900"/>
            <a:ext cx="6959600" cy="1270000"/>
          </a:xfrm>
        </p:spPr>
        <p:txBody>
          <a:bodyPr anchor="t"/>
          <a:lstStyle/>
          <a:p>
            <a:pPr algn="just"/>
            <a:r>
              <a:rPr lang="en-US" altLang="en-US" sz="3600" b="1" dirty="0" smtClean="0">
                <a:solidFill>
                  <a:srgbClr val="C60036"/>
                </a:solidFill>
                <a:latin typeface="Calibri" pitchFamily="34" charset="0"/>
              </a:rPr>
              <a:t>HOW TO IMPROVE DATA SYSTEMS TO ANSWER CORE QUESTIONS? </a:t>
            </a:r>
          </a:p>
        </p:txBody>
      </p:sp>
      <p:sp>
        <p:nvSpPr>
          <p:cNvPr id="4" name="TextBox 3"/>
          <p:cNvSpPr txBox="1"/>
          <p:nvPr/>
        </p:nvSpPr>
        <p:spPr>
          <a:xfrm>
            <a:off x="2070100" y="1544638"/>
            <a:ext cx="6959600" cy="4401205"/>
          </a:xfrm>
          <a:prstGeom prst="rect">
            <a:avLst/>
          </a:prstGeom>
          <a:noFill/>
        </p:spPr>
        <p:txBody>
          <a:bodyPr>
            <a:spAutoFit/>
          </a:bodyPr>
          <a:lstStyle/>
          <a:p>
            <a:pPr>
              <a:defRPr/>
            </a:pPr>
            <a:r>
              <a:rPr lang="en-US" sz="2800" b="1" dirty="0" smtClean="0">
                <a:solidFill>
                  <a:srgbClr val="C60036"/>
                </a:solidFill>
                <a:latin typeface="Calibri"/>
                <a:ea typeface="ＭＳ Ｐゴシック" charset="0"/>
                <a:cs typeface="Calibri"/>
              </a:rPr>
              <a:t>Options under discussion:</a:t>
            </a:r>
          </a:p>
          <a:p>
            <a:pPr>
              <a:defRPr/>
            </a:pPr>
            <a:endParaRPr lang="en-US" sz="2800" b="1" dirty="0">
              <a:solidFill>
                <a:srgbClr val="C60036"/>
              </a:solidFill>
              <a:latin typeface="Calibri"/>
              <a:ea typeface="ＭＳ Ｐゴシック" charset="0"/>
              <a:cs typeface="Calibri"/>
            </a:endParaRPr>
          </a:p>
          <a:p>
            <a:pPr>
              <a:defRPr/>
            </a:pPr>
            <a:r>
              <a:rPr lang="en-US" sz="4000" b="1" dirty="0">
                <a:solidFill>
                  <a:srgbClr val="C60036"/>
                </a:solidFill>
                <a:latin typeface="Calibri"/>
                <a:ea typeface="ＭＳ Ｐゴシック" charset="0"/>
                <a:cs typeface="Calibri"/>
              </a:rPr>
              <a:t>1</a:t>
            </a:r>
            <a:r>
              <a:rPr lang="en-US" dirty="0">
                <a:solidFill>
                  <a:srgbClr val="C60036"/>
                </a:solidFill>
                <a:latin typeface="Calibri"/>
                <a:ea typeface="ＭＳ Ｐゴシック" charset="0"/>
                <a:cs typeface="Calibri"/>
              </a:rPr>
              <a:t> </a:t>
            </a:r>
            <a:r>
              <a:rPr lang="en-US" dirty="0">
                <a:latin typeface="Calibri"/>
                <a:ea typeface="ＭＳ Ｐゴシック" charset="0"/>
                <a:cs typeface="Calibri"/>
              </a:rPr>
              <a:t>  </a:t>
            </a:r>
            <a:r>
              <a:rPr lang="en-US" dirty="0">
                <a:solidFill>
                  <a:schemeClr val="bg1">
                    <a:lumMod val="50000"/>
                  </a:schemeClr>
                </a:solidFill>
                <a:latin typeface="Calibri"/>
                <a:ea typeface="ＭＳ Ｐゴシック" charset="0"/>
                <a:cs typeface="Calibri"/>
              </a:rPr>
              <a:t>Amend IPEDS</a:t>
            </a:r>
          </a:p>
          <a:p>
            <a:pPr>
              <a:defRPr/>
            </a:pPr>
            <a:r>
              <a:rPr lang="en-US" sz="4000" b="1" dirty="0">
                <a:solidFill>
                  <a:srgbClr val="C60036"/>
                </a:solidFill>
                <a:latin typeface="Calibri"/>
                <a:ea typeface="ＭＳ Ｐゴシック" charset="0"/>
                <a:cs typeface="Calibri"/>
              </a:rPr>
              <a:t>2</a:t>
            </a:r>
            <a:r>
              <a:rPr lang="en-US" dirty="0">
                <a:latin typeface="Calibri"/>
                <a:ea typeface="ＭＳ Ｐゴシック" charset="0"/>
                <a:cs typeface="Calibri"/>
              </a:rPr>
              <a:t>   </a:t>
            </a:r>
            <a:r>
              <a:rPr lang="en-US" dirty="0">
                <a:solidFill>
                  <a:schemeClr val="bg1">
                    <a:lumMod val="50000"/>
                  </a:schemeClr>
                </a:solidFill>
                <a:latin typeface="Calibri"/>
                <a:ea typeface="ＭＳ Ｐゴシック" charset="0"/>
                <a:cs typeface="Calibri"/>
              </a:rPr>
              <a:t>Leverage and/or Link with NSLDS and SSA data</a:t>
            </a:r>
          </a:p>
          <a:p>
            <a:pPr>
              <a:defRPr/>
            </a:pPr>
            <a:r>
              <a:rPr lang="en-US" sz="4000" b="1" dirty="0">
                <a:solidFill>
                  <a:srgbClr val="C60036"/>
                </a:solidFill>
                <a:latin typeface="Calibri"/>
                <a:ea typeface="ＭＳ Ｐゴシック" charset="0"/>
                <a:cs typeface="Calibri"/>
              </a:rPr>
              <a:t>3</a:t>
            </a:r>
            <a:r>
              <a:rPr lang="en-US" dirty="0">
                <a:latin typeface="Calibri"/>
                <a:ea typeface="ＭＳ Ｐゴシック" charset="0"/>
                <a:cs typeface="Calibri"/>
              </a:rPr>
              <a:t>   </a:t>
            </a:r>
            <a:r>
              <a:rPr lang="en-US" dirty="0">
                <a:solidFill>
                  <a:srgbClr val="7F7F7F"/>
                </a:solidFill>
                <a:latin typeface="Calibri"/>
                <a:ea typeface="ＭＳ Ｐゴシック" charset="0"/>
                <a:cs typeface="Calibri"/>
              </a:rPr>
              <a:t>Develop a Federal Unit Record System</a:t>
            </a:r>
          </a:p>
          <a:p>
            <a:pPr>
              <a:defRPr/>
            </a:pPr>
            <a:r>
              <a:rPr lang="en-US" sz="4000" b="1" dirty="0" smtClean="0">
                <a:solidFill>
                  <a:srgbClr val="C60036"/>
                </a:solidFill>
                <a:latin typeface="Calibri"/>
                <a:ea typeface="ＭＳ Ｐゴシック" charset="0"/>
                <a:cs typeface="Calibri"/>
              </a:rPr>
              <a:t>4</a:t>
            </a:r>
            <a:r>
              <a:rPr lang="en-US" dirty="0" smtClean="0">
                <a:latin typeface="Calibri"/>
                <a:ea typeface="ＭＳ Ｐゴシック" charset="0"/>
                <a:cs typeface="Calibri"/>
              </a:rPr>
              <a:t>   </a:t>
            </a:r>
            <a:r>
              <a:rPr lang="en-US" dirty="0" smtClean="0">
                <a:solidFill>
                  <a:srgbClr val="7F7F7F"/>
                </a:solidFill>
                <a:latin typeface="Calibri"/>
                <a:ea typeface="ＭＳ Ｐゴシック" charset="0"/>
                <a:cs typeface="Calibri"/>
              </a:rPr>
              <a:t>Link </a:t>
            </a:r>
            <a:r>
              <a:rPr lang="en-US" dirty="0">
                <a:solidFill>
                  <a:srgbClr val="7F7F7F"/>
                </a:solidFill>
                <a:latin typeface="Calibri"/>
                <a:ea typeface="ＭＳ Ｐゴシック" charset="0"/>
                <a:cs typeface="Calibri"/>
              </a:rPr>
              <a:t>State </a:t>
            </a:r>
            <a:r>
              <a:rPr lang="en-US" dirty="0" smtClean="0">
                <a:solidFill>
                  <a:srgbClr val="7F7F7F"/>
                </a:solidFill>
                <a:latin typeface="Calibri"/>
                <a:ea typeface="ＭＳ Ｐゴシック" charset="0"/>
                <a:cs typeface="Calibri"/>
              </a:rPr>
              <a:t>Longitudinal Data Systems</a:t>
            </a:r>
            <a:endParaRPr lang="en-US" dirty="0">
              <a:solidFill>
                <a:srgbClr val="7F7F7F"/>
              </a:solidFill>
              <a:latin typeface="Calibri"/>
              <a:ea typeface="ＭＳ Ｐゴシック" charset="0"/>
              <a:cs typeface="Calibri"/>
            </a:endParaRPr>
          </a:p>
          <a:p>
            <a:pPr>
              <a:defRPr/>
            </a:pPr>
            <a:r>
              <a:rPr lang="en-US" sz="4000" b="1" dirty="0">
                <a:solidFill>
                  <a:srgbClr val="C60036"/>
                </a:solidFill>
                <a:latin typeface="Calibri"/>
                <a:ea typeface="ＭＳ Ｐゴシック" charset="0"/>
                <a:cs typeface="Calibri"/>
              </a:rPr>
              <a:t>5  </a:t>
            </a:r>
            <a:r>
              <a:rPr lang="en-US" dirty="0">
                <a:solidFill>
                  <a:srgbClr val="7F7F7F"/>
                </a:solidFill>
                <a:latin typeface="Calibri"/>
                <a:ea typeface="ＭＳ Ｐゴシック" charset="0"/>
                <a:cs typeface="Calibri"/>
              </a:rPr>
              <a:t>Leverage and/or Link with NSC</a:t>
            </a:r>
          </a:p>
          <a:p>
            <a:pPr>
              <a:defRPr/>
            </a:pPr>
            <a:endParaRPr lang="en-US" dirty="0">
              <a:latin typeface="Calibri"/>
              <a:ea typeface="ＭＳ Ｐゴシック" charset="0"/>
              <a:cs typeface="Calibri"/>
            </a:endParaRPr>
          </a:p>
        </p:txBody>
      </p:sp>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11</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82800" y="88900"/>
            <a:ext cx="6959600" cy="1270000"/>
          </a:xfrm>
        </p:spPr>
        <p:txBody>
          <a:bodyPr anchor="t"/>
          <a:lstStyle/>
          <a:p>
            <a:pPr algn="just"/>
            <a:r>
              <a:rPr lang="en-US" altLang="en-US" sz="3600" b="1" smtClean="0">
                <a:solidFill>
                  <a:srgbClr val="C60036"/>
                </a:solidFill>
                <a:latin typeface="Calibri" pitchFamily="34" charset="0"/>
              </a:rPr>
              <a:t>OTHER OPTIONS TO IMPROVE HIGHER EDUCATION DATA?</a:t>
            </a:r>
          </a:p>
        </p:txBody>
      </p:sp>
      <p:sp>
        <p:nvSpPr>
          <p:cNvPr id="24578" name="TextBox 3"/>
          <p:cNvSpPr txBox="1">
            <a:spLocks noChangeArrowheads="1"/>
          </p:cNvSpPr>
          <p:nvPr/>
        </p:nvSpPr>
        <p:spPr bwMode="auto">
          <a:xfrm>
            <a:off x="2070100" y="1238250"/>
            <a:ext cx="6959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defRPr/>
            </a:pPr>
            <a:r>
              <a:rPr lang="en-US" dirty="0" smtClean="0">
                <a:solidFill>
                  <a:schemeClr val="bg1">
                    <a:lumMod val="50000"/>
                  </a:schemeClr>
                </a:solidFill>
                <a:latin typeface="Calibri" charset="0"/>
                <a:cs typeface="Calibri" charset="0"/>
              </a:rPr>
              <a:t>Review data reporting requirements for recipients of federal grant programs such as:</a:t>
            </a:r>
          </a:p>
          <a:p>
            <a:pPr algn="just">
              <a:defRPr/>
            </a:pPr>
            <a:endParaRPr lang="en-US" dirty="0" smtClean="0">
              <a:solidFill>
                <a:schemeClr val="bg1">
                  <a:lumMod val="50000"/>
                </a:schemeClr>
              </a:solidFill>
              <a:latin typeface="Calibri" charset="0"/>
              <a:cs typeface="Calibri" charset="0"/>
            </a:endParaRPr>
          </a:p>
          <a:p>
            <a:pPr marL="342900" indent="-342900" algn="just">
              <a:buFont typeface="Wingdings" charset="2"/>
              <a:buChar char="§"/>
              <a:defRPr/>
            </a:pPr>
            <a:r>
              <a:rPr lang="en-US" dirty="0" smtClean="0">
                <a:solidFill>
                  <a:schemeClr val="bg1">
                    <a:lumMod val="50000"/>
                  </a:schemeClr>
                </a:solidFill>
                <a:latin typeface="Calibri" charset="0"/>
                <a:cs typeface="Calibri" charset="0"/>
              </a:rPr>
              <a:t>GEAR UP</a:t>
            </a:r>
          </a:p>
          <a:p>
            <a:pPr marL="342900" indent="-342900" algn="just">
              <a:buFont typeface="Wingdings" charset="2"/>
              <a:buChar char="§"/>
              <a:defRPr/>
            </a:pPr>
            <a:r>
              <a:rPr lang="en-US" dirty="0" smtClean="0">
                <a:solidFill>
                  <a:schemeClr val="bg1">
                    <a:lumMod val="50000"/>
                  </a:schemeClr>
                </a:solidFill>
                <a:latin typeface="Calibri" charset="0"/>
                <a:cs typeface="Calibri" charset="0"/>
              </a:rPr>
              <a:t>TRIO programs</a:t>
            </a:r>
          </a:p>
          <a:p>
            <a:pPr marL="342900" indent="-342900" algn="just">
              <a:buFont typeface="Wingdings" charset="2"/>
              <a:buChar char="§"/>
              <a:defRPr/>
            </a:pPr>
            <a:r>
              <a:rPr lang="en-US" dirty="0" smtClean="0">
                <a:solidFill>
                  <a:schemeClr val="bg1">
                    <a:lumMod val="50000"/>
                  </a:schemeClr>
                </a:solidFill>
                <a:latin typeface="Calibri" charset="0"/>
                <a:cs typeface="Calibri" charset="0"/>
              </a:rPr>
              <a:t>Title III and Title V programs</a:t>
            </a:r>
          </a:p>
          <a:p>
            <a:pPr marL="342900" indent="-342900" algn="just">
              <a:buFont typeface="Wingdings" charset="2"/>
              <a:buChar char="§"/>
              <a:defRPr/>
            </a:pPr>
            <a:r>
              <a:rPr lang="en-US" dirty="0" smtClean="0">
                <a:solidFill>
                  <a:schemeClr val="bg1">
                    <a:lumMod val="50000"/>
                  </a:schemeClr>
                </a:solidFill>
                <a:latin typeface="Calibri" charset="0"/>
                <a:cs typeface="Calibri" charset="0"/>
              </a:rPr>
              <a:t>College </a:t>
            </a:r>
            <a:r>
              <a:rPr lang="en-US" dirty="0" smtClean="0">
                <a:solidFill>
                  <a:srgbClr val="7F7F7F"/>
                </a:solidFill>
                <a:latin typeface="Calibri" charset="0"/>
                <a:cs typeface="Calibri" charset="0"/>
              </a:rPr>
              <a:t>Access Challenge Grants</a:t>
            </a:r>
          </a:p>
          <a:p>
            <a:pPr marL="342900" indent="-342900" algn="just">
              <a:buFont typeface="Wingdings" charset="2"/>
              <a:buChar char="§"/>
              <a:defRPr/>
            </a:pPr>
            <a:r>
              <a:rPr lang="en-US" dirty="0" smtClean="0">
                <a:solidFill>
                  <a:srgbClr val="7F7F7F"/>
                </a:solidFill>
                <a:latin typeface="Calibri" charset="0"/>
                <a:cs typeface="Calibri" charset="0"/>
              </a:rPr>
              <a:t>RTTT, FITW, State Higher Education Performance (SHEP) Fund, College Opportunity and Graduation Bonus</a:t>
            </a:r>
          </a:p>
          <a:p>
            <a:pPr marL="342900" indent="-342900" algn="just">
              <a:buFont typeface="Wingdings" charset="2"/>
              <a:buChar char="§"/>
              <a:defRPr/>
            </a:pPr>
            <a:r>
              <a:rPr lang="en-US" dirty="0" smtClean="0">
                <a:solidFill>
                  <a:srgbClr val="7F7F7F"/>
                </a:solidFill>
                <a:latin typeface="Calibri"/>
                <a:cs typeface="Calibri"/>
              </a:rPr>
              <a:t>Department of Labor programs (e.g. TAACCCT)</a:t>
            </a:r>
          </a:p>
          <a:p>
            <a:pPr marL="342900" indent="-342900" algn="just">
              <a:buFont typeface="Wingdings" charset="2"/>
              <a:buChar char="§"/>
              <a:defRPr/>
            </a:pPr>
            <a:r>
              <a:rPr lang="en-US" dirty="0" smtClean="0">
                <a:solidFill>
                  <a:srgbClr val="7F7F7F"/>
                </a:solidFill>
                <a:latin typeface="Calibri" charset="0"/>
                <a:cs typeface="Calibri" charset="0"/>
              </a:rPr>
              <a:t>DOD/VA programs</a:t>
            </a:r>
          </a:p>
          <a:p>
            <a:pPr marL="342900" indent="-342900" algn="just">
              <a:buFont typeface="Wingdings" charset="2"/>
              <a:buChar char="§"/>
              <a:defRPr/>
            </a:pPr>
            <a:endParaRPr lang="en-US" dirty="0" smtClean="0">
              <a:solidFill>
                <a:schemeClr val="bg1">
                  <a:lumMod val="50000"/>
                </a:schemeClr>
              </a:solidFill>
              <a:latin typeface="Calibri" charset="0"/>
              <a:cs typeface="Calibri" charset="0"/>
            </a:endParaRPr>
          </a:p>
          <a:p>
            <a:pPr algn="just">
              <a:defRPr/>
            </a:pPr>
            <a:r>
              <a:rPr lang="en-US" dirty="0" smtClean="0">
                <a:solidFill>
                  <a:schemeClr val="bg1">
                    <a:lumMod val="50000"/>
                  </a:schemeClr>
                </a:solidFill>
                <a:latin typeface="Calibri" charset="0"/>
                <a:cs typeface="Calibri" charset="0"/>
              </a:rPr>
              <a:t>Also need to better understand reporting requirements </a:t>
            </a:r>
            <a:r>
              <a:rPr lang="en-US" dirty="0">
                <a:solidFill>
                  <a:schemeClr val="bg1">
                    <a:lumMod val="50000"/>
                  </a:schemeClr>
                </a:solidFill>
                <a:latin typeface="Calibri" charset="0"/>
                <a:cs typeface="Calibri" charset="0"/>
              </a:rPr>
              <a:t>to </a:t>
            </a:r>
            <a:r>
              <a:rPr lang="en-US" dirty="0" smtClean="0">
                <a:solidFill>
                  <a:schemeClr val="bg1">
                    <a:lumMod val="50000"/>
                  </a:schemeClr>
                </a:solidFill>
                <a:latin typeface="Calibri" charset="0"/>
                <a:cs typeface="Calibri" charset="0"/>
              </a:rPr>
              <a:t>accrediting </a:t>
            </a:r>
            <a:r>
              <a:rPr lang="en-US" dirty="0">
                <a:solidFill>
                  <a:schemeClr val="bg1">
                    <a:lumMod val="50000"/>
                  </a:schemeClr>
                </a:solidFill>
                <a:latin typeface="Calibri" charset="0"/>
                <a:cs typeface="Calibri" charset="0"/>
              </a:rPr>
              <a:t>agencies</a:t>
            </a:r>
            <a:r>
              <a:rPr lang="en-US" dirty="0" smtClean="0">
                <a:solidFill>
                  <a:schemeClr val="bg1">
                    <a:lumMod val="50000"/>
                  </a:schemeClr>
                </a:solidFill>
                <a:latin typeface="Calibri" charset="0"/>
                <a:cs typeface="Calibri" charset="0"/>
              </a:rPr>
              <a:t>.</a:t>
            </a:r>
          </a:p>
        </p:txBody>
      </p:sp>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12</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82800" y="88900"/>
            <a:ext cx="6959600" cy="1270000"/>
          </a:xfrm>
        </p:spPr>
        <p:txBody>
          <a:bodyPr anchor="t"/>
          <a:lstStyle/>
          <a:p>
            <a:pPr algn="just"/>
            <a:r>
              <a:rPr lang="en-US" altLang="en-US" sz="3600" b="1" dirty="0" smtClean="0">
                <a:solidFill>
                  <a:srgbClr val="C60036"/>
                </a:solidFill>
                <a:latin typeface="Calibri" pitchFamily="34" charset="0"/>
              </a:rPr>
              <a:t>HOW DO DATA FLOW?</a:t>
            </a:r>
          </a:p>
        </p:txBody>
      </p:sp>
      <p:grpSp>
        <p:nvGrpSpPr>
          <p:cNvPr id="12291" name="Group 4"/>
          <p:cNvGrpSpPr>
            <a:grpSpLocks/>
          </p:cNvGrpSpPr>
          <p:nvPr/>
        </p:nvGrpSpPr>
        <p:grpSpPr bwMode="auto">
          <a:xfrm>
            <a:off x="3203575" y="1466215"/>
            <a:ext cx="4451350" cy="4451350"/>
            <a:chOff x="457200" y="1018049"/>
            <a:chExt cx="4252452" cy="4252452"/>
          </a:xfrm>
        </p:grpSpPr>
        <p:sp>
          <p:nvSpPr>
            <p:cNvPr id="6" name="Oval 5"/>
            <p:cNvSpPr/>
            <p:nvPr/>
          </p:nvSpPr>
          <p:spPr>
            <a:xfrm>
              <a:off x="457200" y="1018049"/>
              <a:ext cx="4252452" cy="4252452"/>
            </a:xfrm>
            <a:prstGeom prst="ellipse">
              <a:avLst/>
            </a:prstGeom>
            <a:solidFill>
              <a:schemeClr val="accent1">
                <a:lumMod val="75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ysClr val="window" lastClr="FFFFFF"/>
                </a:solidFill>
                <a:latin typeface="Calibri"/>
              </a:endParaRPr>
            </a:p>
          </p:txBody>
        </p:sp>
        <p:sp>
          <p:nvSpPr>
            <p:cNvPr id="7" name="Oval 6"/>
            <p:cNvSpPr/>
            <p:nvPr/>
          </p:nvSpPr>
          <p:spPr>
            <a:xfrm>
              <a:off x="992548" y="1567046"/>
              <a:ext cx="3118060" cy="3118060"/>
            </a:xfrm>
            <a:prstGeom prst="ellipse">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err="1" smtClean="0">
                  <a:solidFill>
                    <a:sysClr val="window" lastClr="FFFFFF"/>
                  </a:solidFill>
                  <a:latin typeface="Calibri"/>
                </a:rPr>
                <a:t>IState</a:t>
              </a:r>
              <a:endParaRPr lang="en-US" dirty="0">
                <a:solidFill>
                  <a:sysClr val="window" lastClr="FFFFFF"/>
                </a:solidFill>
                <a:latin typeface="Calibri"/>
              </a:endParaRPr>
            </a:p>
          </p:txBody>
        </p:sp>
        <p:sp>
          <p:nvSpPr>
            <p:cNvPr id="8" name="Oval 7"/>
            <p:cNvSpPr/>
            <p:nvPr/>
          </p:nvSpPr>
          <p:spPr>
            <a:xfrm>
              <a:off x="1543061" y="2064480"/>
              <a:ext cx="2080729" cy="2079213"/>
            </a:xfrm>
            <a:prstGeom prst="ellipse">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solidFill>
                    <a:sysClr val="window" lastClr="FFFFFF"/>
                  </a:solidFill>
                  <a:latin typeface="Calibri"/>
                </a:rPr>
                <a:t>Federal </a:t>
              </a:r>
              <a:endParaRPr lang="en-US" dirty="0">
                <a:solidFill>
                  <a:sysClr val="window" lastClr="FFFFFF"/>
                </a:solidFill>
                <a:latin typeface="Calibri"/>
              </a:endParaRPr>
            </a:p>
          </p:txBody>
        </p:sp>
        <p:sp>
          <p:nvSpPr>
            <p:cNvPr id="12302" name="TextBox 6"/>
            <p:cNvSpPr txBox="1">
              <a:spLocks noChangeArrowheads="1"/>
            </p:cNvSpPr>
            <p:nvPr/>
          </p:nvSpPr>
          <p:spPr bwMode="auto">
            <a:xfrm>
              <a:off x="1934498" y="1670650"/>
              <a:ext cx="1288025" cy="3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indent="-285750">
                <a:spcBef>
                  <a:spcPct val="20000"/>
                </a:spcBef>
                <a:buChar char="–"/>
                <a:defRPr sz="2800">
                  <a:solidFill>
                    <a:schemeClr val="tx1"/>
                  </a:solidFill>
                  <a:latin typeface="Arial" charset="0"/>
                  <a:ea typeface="ＭＳ Ｐゴシック" pitchFamily="34" charset="-128"/>
                </a:defRPr>
              </a:lvl2pPr>
              <a:lvl3pPr indent="-228600">
                <a:spcBef>
                  <a:spcPct val="20000"/>
                </a:spcBef>
                <a:buChar char="•"/>
                <a:defRPr sz="2400">
                  <a:solidFill>
                    <a:schemeClr val="tx1"/>
                  </a:solidFill>
                  <a:latin typeface="Arial" charset="0"/>
                  <a:ea typeface="ＭＳ Ｐゴシック" pitchFamily="34" charset="-128"/>
                </a:defRPr>
              </a:lvl3pPr>
              <a:lvl4pPr indent="-228600">
                <a:spcBef>
                  <a:spcPct val="20000"/>
                </a:spcBef>
                <a:buChar char="–"/>
                <a:defRPr sz="2000">
                  <a:solidFill>
                    <a:schemeClr val="tx1"/>
                  </a:solidFill>
                  <a:latin typeface="Arial" charset="0"/>
                  <a:ea typeface="ＭＳ Ｐゴシック" pitchFamily="34" charset="-128"/>
                </a:defRPr>
              </a:lvl4pPr>
              <a:lvl5pPr indent="-228600">
                <a:spcBef>
                  <a:spcPct val="20000"/>
                </a:spcBef>
                <a:buChar char="»"/>
                <a:defRPr sz="2000">
                  <a:solidFill>
                    <a:schemeClr val="tx1"/>
                  </a:solidFill>
                  <a:latin typeface="Arial" charset="0"/>
                  <a:ea typeface="ＭＳ Ｐゴシック" pitchFamily="34" charset="-128"/>
                </a:defRPr>
              </a:lvl5pPr>
              <a:lvl6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800">
                  <a:solidFill>
                    <a:srgbClr val="FFFFFF"/>
                  </a:solidFill>
                  <a:latin typeface="Calibri" pitchFamily="34" charset="0"/>
                </a:rPr>
                <a:t>State</a:t>
              </a:r>
            </a:p>
          </p:txBody>
        </p:sp>
      </p:grpSp>
      <p:sp>
        <p:nvSpPr>
          <p:cNvPr id="12292" name="TextBox 68"/>
          <p:cNvSpPr txBox="1">
            <a:spLocks noChangeArrowheads="1"/>
          </p:cNvSpPr>
          <p:nvPr/>
        </p:nvSpPr>
        <p:spPr bwMode="auto">
          <a:xfrm>
            <a:off x="4784725" y="1612265"/>
            <a:ext cx="1289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indent="-285750">
              <a:spcBef>
                <a:spcPct val="20000"/>
              </a:spcBef>
              <a:buChar char="–"/>
              <a:defRPr sz="2800">
                <a:solidFill>
                  <a:schemeClr val="tx1"/>
                </a:solidFill>
                <a:latin typeface="Arial" charset="0"/>
                <a:ea typeface="ＭＳ Ｐゴシック" pitchFamily="34" charset="-128"/>
              </a:defRPr>
            </a:lvl2pPr>
            <a:lvl3pPr indent="-228600">
              <a:spcBef>
                <a:spcPct val="20000"/>
              </a:spcBef>
              <a:buChar char="•"/>
              <a:defRPr sz="2400">
                <a:solidFill>
                  <a:schemeClr val="tx1"/>
                </a:solidFill>
                <a:latin typeface="Arial" charset="0"/>
                <a:ea typeface="ＭＳ Ｐゴシック" pitchFamily="34" charset="-128"/>
              </a:defRPr>
            </a:lvl3pPr>
            <a:lvl4pPr indent="-228600">
              <a:spcBef>
                <a:spcPct val="20000"/>
              </a:spcBef>
              <a:buChar char="–"/>
              <a:defRPr sz="2000">
                <a:solidFill>
                  <a:schemeClr val="tx1"/>
                </a:solidFill>
                <a:latin typeface="Arial" charset="0"/>
                <a:ea typeface="ＭＳ Ｐゴシック" pitchFamily="34" charset="-128"/>
              </a:defRPr>
            </a:lvl4pPr>
            <a:lvl5pPr indent="-228600">
              <a:spcBef>
                <a:spcPct val="20000"/>
              </a:spcBef>
              <a:buChar char="»"/>
              <a:defRPr sz="2000">
                <a:solidFill>
                  <a:schemeClr val="tx1"/>
                </a:solidFill>
                <a:latin typeface="Arial" charset="0"/>
                <a:ea typeface="ＭＳ Ｐゴシック" pitchFamily="34" charset="-128"/>
              </a:defRPr>
            </a:lvl5pPr>
            <a:lvl6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800">
                <a:solidFill>
                  <a:schemeClr val="bg1"/>
                </a:solidFill>
                <a:latin typeface="Calibri" pitchFamily="34" charset="0"/>
              </a:rPr>
              <a:t>Institution</a:t>
            </a:r>
          </a:p>
        </p:txBody>
      </p:sp>
      <p:sp>
        <p:nvSpPr>
          <p:cNvPr id="11" name="Down Arrow 10"/>
          <p:cNvSpPr/>
          <p:nvPr/>
        </p:nvSpPr>
        <p:spPr>
          <a:xfrm rot="2817199">
            <a:off x="6818370" y="3047423"/>
            <a:ext cx="419081" cy="1122604"/>
          </a:xfrm>
          <a:prstGeom prst="down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vert="vert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chemeClr val="tx2"/>
                </a:solidFill>
              </a:rPr>
              <a:t>Report data</a:t>
            </a:r>
            <a:endParaRPr lang="en-US" sz="1400" dirty="0">
              <a:solidFill>
                <a:schemeClr val="tx2"/>
              </a:solidFill>
            </a:endParaRPr>
          </a:p>
        </p:txBody>
      </p:sp>
      <p:sp>
        <p:nvSpPr>
          <p:cNvPr id="12" name="Down Arrow 11"/>
          <p:cNvSpPr/>
          <p:nvPr/>
        </p:nvSpPr>
        <p:spPr>
          <a:xfrm rot="2817199">
            <a:off x="6432789" y="2439623"/>
            <a:ext cx="419081" cy="1356942"/>
          </a:xfrm>
          <a:prstGeom prst="down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vert="vert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chemeClr val="tx2"/>
                </a:solidFill>
              </a:rPr>
              <a:t>Report data</a:t>
            </a:r>
            <a:endParaRPr lang="en-US" sz="1400" dirty="0">
              <a:solidFill>
                <a:schemeClr val="tx2"/>
              </a:solidFill>
            </a:endParaRPr>
          </a:p>
        </p:txBody>
      </p:sp>
      <p:sp>
        <p:nvSpPr>
          <p:cNvPr id="13" name="Down Arrow 12"/>
          <p:cNvSpPr/>
          <p:nvPr/>
        </p:nvSpPr>
        <p:spPr>
          <a:xfrm rot="2834246">
            <a:off x="5657396" y="2263257"/>
            <a:ext cx="429768" cy="1243584"/>
          </a:xfrm>
          <a:prstGeom prst="downArrow">
            <a:avLst/>
          </a:prstGeom>
          <a:solidFill>
            <a:schemeClr val="accent1"/>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vert="vert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defRPr/>
            </a:pPr>
            <a:r>
              <a:rPr lang="en-US" sz="1400" dirty="0" smtClean="0">
                <a:solidFill>
                  <a:schemeClr val="tx2"/>
                </a:solidFill>
              </a:rPr>
              <a:t>Report data</a:t>
            </a:r>
            <a:endParaRPr lang="en-US" sz="1400" dirty="0">
              <a:solidFill>
                <a:schemeClr val="tx2"/>
              </a:solidFill>
            </a:endParaRPr>
          </a:p>
        </p:txBody>
      </p:sp>
      <p:sp>
        <p:nvSpPr>
          <p:cNvPr id="17" name="Down Arrow 16"/>
          <p:cNvSpPr/>
          <p:nvPr/>
        </p:nvSpPr>
        <p:spPr>
          <a:xfrm rot="2817199">
            <a:off x="5121497" y="4659383"/>
            <a:ext cx="419081" cy="1119738"/>
          </a:xfrm>
          <a:prstGeom prst="down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vert="vert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chemeClr val="tx2"/>
                </a:solidFill>
              </a:rPr>
              <a:t>Share data</a:t>
            </a:r>
            <a:endParaRPr lang="en-US" sz="1400" dirty="0">
              <a:solidFill>
                <a:schemeClr val="tx2"/>
              </a:solidFill>
            </a:endParaRPr>
          </a:p>
        </p:txBody>
      </p:sp>
      <p:sp>
        <p:nvSpPr>
          <p:cNvPr id="18" name="Down Arrow 17"/>
          <p:cNvSpPr/>
          <p:nvPr/>
        </p:nvSpPr>
        <p:spPr>
          <a:xfrm rot="2817199">
            <a:off x="4698361" y="3823351"/>
            <a:ext cx="419081" cy="1880693"/>
          </a:xfrm>
          <a:prstGeom prst="down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vert="vert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chemeClr val="tx2"/>
                </a:solidFill>
              </a:rPr>
              <a:t>Share data</a:t>
            </a:r>
            <a:endParaRPr lang="en-US" sz="1400" dirty="0">
              <a:solidFill>
                <a:schemeClr val="tx2"/>
              </a:solidFill>
            </a:endParaRPr>
          </a:p>
        </p:txBody>
      </p:sp>
      <p:sp>
        <p:nvSpPr>
          <p:cNvPr id="19" name="Down Arrow 18"/>
          <p:cNvSpPr/>
          <p:nvPr/>
        </p:nvSpPr>
        <p:spPr>
          <a:xfrm rot="2834246">
            <a:off x="4316757" y="3621159"/>
            <a:ext cx="429768" cy="1087099"/>
          </a:xfrm>
          <a:prstGeom prst="downArrow">
            <a:avLst/>
          </a:prstGeom>
          <a:solidFill>
            <a:schemeClr val="accent1"/>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vert="vert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defRPr/>
            </a:pPr>
            <a:r>
              <a:rPr lang="en-US" sz="1400" dirty="0" smtClean="0">
                <a:solidFill>
                  <a:schemeClr val="tx2"/>
                </a:solidFill>
              </a:rPr>
              <a:t>Share data</a:t>
            </a:r>
            <a:endParaRPr lang="en-US" sz="1400" dirty="0">
              <a:solidFill>
                <a:schemeClr val="tx2"/>
              </a:solidFill>
            </a:endParaRPr>
          </a:p>
        </p:txBody>
      </p:sp>
      <p:sp>
        <p:nvSpPr>
          <p:cNvPr id="16"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13</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82800" y="88900"/>
            <a:ext cx="6959600" cy="1270000"/>
          </a:xfrm>
        </p:spPr>
        <p:txBody>
          <a:bodyPr anchor="t"/>
          <a:lstStyle/>
          <a:p>
            <a:pPr algn="just"/>
            <a:r>
              <a:rPr lang="en-US" altLang="en-US" sz="3600" b="1" dirty="0" smtClean="0">
                <a:solidFill>
                  <a:srgbClr val="C60036"/>
                </a:solidFill>
                <a:latin typeface="Calibri" pitchFamily="34" charset="0"/>
              </a:rPr>
              <a:t>HOW TO IMPROVE DATA SYSTEMS TO ANSWER CORE QUESTIONS? </a:t>
            </a:r>
          </a:p>
        </p:txBody>
      </p:sp>
      <p:sp>
        <p:nvSpPr>
          <p:cNvPr id="13315" name="TextBox 68"/>
          <p:cNvSpPr txBox="1">
            <a:spLocks noChangeArrowheads="1"/>
          </p:cNvSpPr>
          <p:nvPr/>
        </p:nvSpPr>
        <p:spPr bwMode="auto">
          <a:xfrm>
            <a:off x="4784725" y="1692275"/>
            <a:ext cx="1289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indent="-285750">
              <a:spcBef>
                <a:spcPct val="20000"/>
              </a:spcBef>
              <a:buChar char="–"/>
              <a:defRPr sz="2800">
                <a:solidFill>
                  <a:schemeClr val="tx1"/>
                </a:solidFill>
                <a:latin typeface="Arial" charset="0"/>
                <a:ea typeface="ＭＳ Ｐゴシック" pitchFamily="34" charset="-128"/>
              </a:defRPr>
            </a:lvl2pPr>
            <a:lvl3pPr indent="-228600">
              <a:spcBef>
                <a:spcPct val="20000"/>
              </a:spcBef>
              <a:buChar char="•"/>
              <a:defRPr sz="2400">
                <a:solidFill>
                  <a:schemeClr val="tx1"/>
                </a:solidFill>
                <a:latin typeface="Arial" charset="0"/>
                <a:ea typeface="ＭＳ Ｐゴシック" pitchFamily="34" charset="-128"/>
              </a:defRPr>
            </a:lvl3pPr>
            <a:lvl4pPr indent="-228600">
              <a:spcBef>
                <a:spcPct val="20000"/>
              </a:spcBef>
              <a:buChar char="–"/>
              <a:defRPr sz="2000">
                <a:solidFill>
                  <a:schemeClr val="tx1"/>
                </a:solidFill>
                <a:latin typeface="Arial" charset="0"/>
                <a:ea typeface="ＭＳ Ｐゴシック" pitchFamily="34" charset="-128"/>
              </a:defRPr>
            </a:lvl4pPr>
            <a:lvl5pPr indent="-228600">
              <a:spcBef>
                <a:spcPct val="20000"/>
              </a:spcBef>
              <a:buChar char="»"/>
              <a:defRPr sz="2000">
                <a:solidFill>
                  <a:schemeClr val="tx1"/>
                </a:solidFill>
                <a:latin typeface="Arial" charset="0"/>
                <a:ea typeface="ＭＳ Ｐゴシック" pitchFamily="34" charset="-128"/>
              </a:defRPr>
            </a:lvl5pPr>
            <a:lvl6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800">
                <a:solidFill>
                  <a:schemeClr val="bg1"/>
                </a:solidFill>
                <a:latin typeface="Calibri" pitchFamily="34" charset="0"/>
              </a:rPr>
              <a:t>Institution</a:t>
            </a:r>
          </a:p>
        </p:txBody>
      </p:sp>
      <p:graphicFrame>
        <p:nvGraphicFramePr>
          <p:cNvPr id="2" name="Diagram 1"/>
          <p:cNvGraphicFramePr/>
          <p:nvPr/>
        </p:nvGraphicFramePr>
        <p:xfrm>
          <a:off x="2600325" y="169175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14</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82800" y="88900"/>
            <a:ext cx="6959600" cy="1149350"/>
          </a:xfrm>
        </p:spPr>
        <p:txBody>
          <a:bodyPr anchor="t"/>
          <a:lstStyle/>
          <a:p>
            <a:pPr algn="just"/>
            <a:r>
              <a:rPr lang="en-US" altLang="en-US" sz="3600" b="1" dirty="0" smtClean="0">
                <a:solidFill>
                  <a:srgbClr val="C60036"/>
                </a:solidFill>
                <a:latin typeface="Calibri" pitchFamily="34" charset="0"/>
              </a:rPr>
              <a:t>HOW </a:t>
            </a:r>
            <a:r>
              <a:rPr lang="en-US" altLang="en-US" sz="3600" b="1" dirty="0" smtClean="0">
                <a:solidFill>
                  <a:srgbClr val="C60036"/>
                </a:solidFill>
                <a:latin typeface="Calibri" pitchFamily="34" charset="0"/>
              </a:rPr>
              <a:t>CAN STATES </a:t>
            </a:r>
            <a:r>
              <a:rPr lang="en-US" altLang="en-US" sz="3600" b="1" i="1" dirty="0" smtClean="0">
                <a:solidFill>
                  <a:srgbClr val="C60036"/>
                </a:solidFill>
                <a:latin typeface="Calibri" pitchFamily="34" charset="0"/>
              </a:rPr>
              <a:t>USE </a:t>
            </a:r>
            <a:r>
              <a:rPr lang="en-US" altLang="en-US" sz="3600" b="1" dirty="0" smtClean="0">
                <a:solidFill>
                  <a:srgbClr val="C60036"/>
                </a:solidFill>
                <a:latin typeface="Calibri" pitchFamily="34" charset="0"/>
              </a:rPr>
              <a:t>DATA?</a:t>
            </a:r>
          </a:p>
        </p:txBody>
      </p:sp>
      <p:sp>
        <p:nvSpPr>
          <p:cNvPr id="24578" name="TextBox 3"/>
          <p:cNvSpPr txBox="1">
            <a:spLocks noChangeArrowheads="1"/>
          </p:cNvSpPr>
          <p:nvPr/>
        </p:nvSpPr>
        <p:spPr bwMode="auto">
          <a:xfrm>
            <a:off x="2070100" y="1460736"/>
            <a:ext cx="69596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dirty="0" smtClean="0">
                <a:solidFill>
                  <a:schemeClr val="bg2"/>
                </a:solidFill>
                <a:latin typeface="Calibri" panose="020F0502020204030204" pitchFamily="34" charset="0"/>
              </a:rPr>
              <a:t>1.  Make </a:t>
            </a:r>
            <a:r>
              <a:rPr lang="en-US" dirty="0">
                <a:solidFill>
                  <a:srgbClr val="C00000"/>
                </a:solidFill>
                <a:latin typeface="Calibri" panose="020F0502020204030204" pitchFamily="34" charset="0"/>
              </a:rPr>
              <a:t>FINANCING</a:t>
            </a:r>
            <a:r>
              <a:rPr lang="en-US" dirty="0" smtClean="0">
                <a:solidFill>
                  <a:schemeClr val="bg2"/>
                </a:solidFill>
                <a:latin typeface="Calibri" panose="020F0502020204030204" pitchFamily="34" charset="0"/>
              </a:rPr>
              <a:t> decisions to shift funding from</a:t>
            </a:r>
          </a:p>
          <a:p>
            <a:pPr lvl="0"/>
            <a:r>
              <a:rPr lang="en-US" dirty="0" smtClean="0">
                <a:solidFill>
                  <a:schemeClr val="bg2"/>
                </a:solidFill>
                <a:latin typeface="Calibri" panose="020F0502020204030204" pitchFamily="34" charset="0"/>
              </a:rPr>
              <a:t>      enrollment to outcomes.</a:t>
            </a:r>
          </a:p>
          <a:p>
            <a:pPr lvl="0"/>
            <a:endParaRPr lang="en-US" dirty="0">
              <a:solidFill>
                <a:schemeClr val="bg2"/>
              </a:solidFill>
              <a:latin typeface="Calibri" panose="020F0502020204030204" pitchFamily="34" charset="0"/>
            </a:endParaRPr>
          </a:p>
          <a:p>
            <a:pPr lvl="0"/>
            <a:r>
              <a:rPr lang="en-US" dirty="0" smtClean="0">
                <a:solidFill>
                  <a:schemeClr val="bg2"/>
                </a:solidFill>
                <a:latin typeface="Calibri" panose="020F0502020204030204" pitchFamily="34" charset="0"/>
              </a:rPr>
              <a:t>2.  </a:t>
            </a:r>
            <a:r>
              <a:rPr lang="en-US" dirty="0" smtClean="0">
                <a:solidFill>
                  <a:srgbClr val="C00000"/>
                </a:solidFill>
                <a:latin typeface="Calibri" panose="020F0502020204030204" pitchFamily="34" charset="0"/>
              </a:rPr>
              <a:t>CONTEXTUALIZE</a:t>
            </a:r>
            <a:r>
              <a:rPr lang="en-US" dirty="0" smtClean="0">
                <a:solidFill>
                  <a:schemeClr val="bg2"/>
                </a:solidFill>
                <a:latin typeface="Calibri" panose="020F0502020204030204" pitchFamily="34" charset="0"/>
              </a:rPr>
              <a:t> performance and progress within</a:t>
            </a:r>
          </a:p>
          <a:p>
            <a:pPr lvl="0"/>
            <a:r>
              <a:rPr lang="en-US" dirty="0" smtClean="0">
                <a:solidFill>
                  <a:schemeClr val="bg2"/>
                </a:solidFill>
                <a:latin typeface="Calibri" panose="020F0502020204030204" pitchFamily="34" charset="0"/>
              </a:rPr>
              <a:t>      the state environment</a:t>
            </a:r>
          </a:p>
          <a:p>
            <a:pPr marL="457200" lvl="0" indent="-457200">
              <a:buFont typeface="+mj-lt"/>
              <a:buAutoNum type="arabicPeriod"/>
            </a:pPr>
            <a:endParaRPr lang="en-US" dirty="0" smtClean="0">
              <a:solidFill>
                <a:schemeClr val="bg2"/>
              </a:solidFill>
              <a:latin typeface="Calibri" panose="020F0502020204030204" pitchFamily="34" charset="0"/>
            </a:endParaRPr>
          </a:p>
          <a:p>
            <a:pPr lvl="0"/>
            <a:r>
              <a:rPr lang="en-US" dirty="0" smtClean="0">
                <a:solidFill>
                  <a:schemeClr val="bg2"/>
                </a:solidFill>
                <a:latin typeface="Calibri" panose="020F0502020204030204" pitchFamily="34" charset="0"/>
              </a:rPr>
              <a:t>3.  </a:t>
            </a:r>
            <a:r>
              <a:rPr lang="en-US" dirty="0" smtClean="0">
                <a:solidFill>
                  <a:srgbClr val="C00000"/>
                </a:solidFill>
                <a:latin typeface="Calibri" panose="020F0502020204030204" pitchFamily="34" charset="0"/>
              </a:rPr>
              <a:t>COMPARE</a:t>
            </a:r>
            <a:r>
              <a:rPr lang="en-US" dirty="0" smtClean="0">
                <a:solidFill>
                  <a:schemeClr val="bg2"/>
                </a:solidFill>
                <a:latin typeface="Calibri" panose="020F0502020204030204" pitchFamily="34" charset="0"/>
              </a:rPr>
              <a:t> across institutions to inform decision</a:t>
            </a:r>
          </a:p>
          <a:p>
            <a:pPr lvl="0"/>
            <a:r>
              <a:rPr lang="en-US" dirty="0" smtClean="0">
                <a:solidFill>
                  <a:schemeClr val="bg2"/>
                </a:solidFill>
                <a:latin typeface="Calibri" panose="020F0502020204030204" pitchFamily="34" charset="0"/>
              </a:rPr>
              <a:t>      making for consumers and policymakers</a:t>
            </a:r>
          </a:p>
          <a:p>
            <a:pPr marL="457200" lvl="0" indent="-457200">
              <a:buFont typeface="+mj-lt"/>
              <a:buAutoNum type="arabicPeriod"/>
            </a:pPr>
            <a:endParaRPr lang="en-US" dirty="0" smtClean="0">
              <a:solidFill>
                <a:schemeClr val="bg2"/>
              </a:solidFill>
              <a:latin typeface="Calibri" panose="020F0502020204030204" pitchFamily="34" charset="0"/>
            </a:endParaRPr>
          </a:p>
          <a:p>
            <a:pPr lvl="0"/>
            <a:r>
              <a:rPr lang="en-US" dirty="0">
                <a:solidFill>
                  <a:schemeClr val="bg2"/>
                </a:solidFill>
                <a:latin typeface="Calibri" panose="020F0502020204030204" pitchFamily="34" charset="0"/>
              </a:rPr>
              <a:t>4</a:t>
            </a:r>
            <a:r>
              <a:rPr lang="en-US" dirty="0" smtClean="0">
                <a:solidFill>
                  <a:schemeClr val="bg2"/>
                </a:solidFill>
                <a:latin typeface="Calibri" panose="020F0502020204030204" pitchFamily="34" charset="0"/>
              </a:rPr>
              <a:t>.  </a:t>
            </a:r>
            <a:r>
              <a:rPr lang="en-US" dirty="0" smtClean="0">
                <a:solidFill>
                  <a:srgbClr val="C00000"/>
                </a:solidFill>
                <a:latin typeface="Calibri" panose="020F0502020204030204" pitchFamily="34" charset="0"/>
              </a:rPr>
              <a:t>BENCHMARK</a:t>
            </a:r>
            <a:r>
              <a:rPr lang="en-US" dirty="0" smtClean="0">
                <a:solidFill>
                  <a:schemeClr val="bg2"/>
                </a:solidFill>
                <a:latin typeface="Calibri" panose="020F0502020204030204" pitchFamily="34" charset="0"/>
              </a:rPr>
              <a:t> to establish state and institutional</a:t>
            </a:r>
          </a:p>
          <a:p>
            <a:pPr lvl="0"/>
            <a:r>
              <a:rPr lang="en-US" dirty="0">
                <a:solidFill>
                  <a:schemeClr val="bg2"/>
                </a:solidFill>
                <a:latin typeface="Calibri" panose="020F0502020204030204" pitchFamily="34" charset="0"/>
              </a:rPr>
              <a:t> </a:t>
            </a:r>
            <a:r>
              <a:rPr lang="en-US" dirty="0" smtClean="0">
                <a:solidFill>
                  <a:schemeClr val="bg2"/>
                </a:solidFill>
                <a:latin typeface="Calibri" panose="020F0502020204030204" pitchFamily="34" charset="0"/>
              </a:rPr>
              <a:t>     goals and priorities</a:t>
            </a:r>
          </a:p>
          <a:p>
            <a:pPr marL="457200" lvl="0" indent="-457200">
              <a:buFont typeface="+mj-lt"/>
              <a:buAutoNum type="arabicPeriod"/>
            </a:pPr>
            <a:endParaRPr lang="en-US" dirty="0">
              <a:solidFill>
                <a:srgbClr val="C00000"/>
              </a:solidFill>
              <a:latin typeface="Calibri" panose="020F0502020204030204" pitchFamily="34" charset="0"/>
            </a:endParaRPr>
          </a:p>
          <a:p>
            <a:pPr lvl="0"/>
            <a:r>
              <a:rPr lang="en-US" dirty="0">
                <a:solidFill>
                  <a:schemeClr val="bg2"/>
                </a:solidFill>
                <a:latin typeface="Calibri" panose="020F0502020204030204" pitchFamily="34" charset="0"/>
              </a:rPr>
              <a:t>5</a:t>
            </a:r>
            <a:r>
              <a:rPr lang="en-US" dirty="0" smtClean="0">
                <a:solidFill>
                  <a:schemeClr val="bg2"/>
                </a:solidFill>
                <a:latin typeface="Calibri" panose="020F0502020204030204" pitchFamily="34" charset="0"/>
              </a:rPr>
              <a:t>.  Conduct </a:t>
            </a:r>
            <a:r>
              <a:rPr lang="en-US" dirty="0">
                <a:solidFill>
                  <a:srgbClr val="C00000"/>
                </a:solidFill>
                <a:latin typeface="Calibri" panose="020F0502020204030204" pitchFamily="34" charset="0"/>
              </a:rPr>
              <a:t>CASE-BUILDING</a:t>
            </a:r>
            <a:r>
              <a:rPr lang="en-US" dirty="0" smtClean="0">
                <a:solidFill>
                  <a:schemeClr val="bg2"/>
                </a:solidFill>
                <a:latin typeface="Calibri" panose="020F0502020204030204" pitchFamily="34" charset="0"/>
              </a:rPr>
              <a:t> to make clear the value of</a:t>
            </a:r>
          </a:p>
          <a:p>
            <a:pPr lvl="0"/>
            <a:r>
              <a:rPr lang="en-US" dirty="0">
                <a:solidFill>
                  <a:schemeClr val="bg2"/>
                </a:solidFill>
                <a:latin typeface="Calibri" panose="020F0502020204030204" pitchFamily="34" charset="0"/>
              </a:rPr>
              <a:t> </a:t>
            </a:r>
            <a:r>
              <a:rPr lang="en-US" dirty="0" smtClean="0">
                <a:solidFill>
                  <a:schemeClr val="bg2"/>
                </a:solidFill>
                <a:latin typeface="Calibri" panose="020F0502020204030204" pitchFamily="34" charset="0"/>
              </a:rPr>
              <a:t>     higher education</a:t>
            </a:r>
          </a:p>
          <a:p>
            <a:pPr marL="1200150" lvl="1" indent="-457200">
              <a:buFont typeface="+mj-lt"/>
              <a:buAutoNum type="alphaLcPeriod"/>
            </a:pPr>
            <a:endParaRPr lang="en-US" dirty="0" smtClean="0">
              <a:solidFill>
                <a:schemeClr val="bg2"/>
              </a:solidFill>
              <a:latin typeface="Calibri" panose="020F0502020204030204" pitchFamily="34" charset="0"/>
            </a:endParaRPr>
          </a:p>
          <a:p>
            <a:pPr marL="457200" lvl="0" indent="-457200">
              <a:buFont typeface="+mj-lt"/>
              <a:buAutoNum type="alphaLcPeriod"/>
            </a:pPr>
            <a:endParaRPr lang="en-US" dirty="0" smtClean="0">
              <a:solidFill>
                <a:schemeClr val="bg2"/>
              </a:solidFill>
              <a:latin typeface="Calibri" panose="020F0502020204030204" pitchFamily="34" charset="0"/>
            </a:endParaRPr>
          </a:p>
          <a:p>
            <a:pPr marL="457200" lvl="0" indent="-457200">
              <a:buFont typeface="+mj-lt"/>
              <a:buAutoNum type="alphaLcPeriod"/>
            </a:pPr>
            <a:endParaRPr lang="en-US" dirty="0">
              <a:solidFill>
                <a:schemeClr val="bg2"/>
              </a:solidFill>
              <a:latin typeface="Calibri" panose="020F0502020204030204" pitchFamily="34" charset="0"/>
            </a:endParaRPr>
          </a:p>
          <a:p>
            <a:pPr marL="457200" lvl="0" indent="-457200">
              <a:buFont typeface="+mj-lt"/>
              <a:buAutoNum type="alphaLcPeriod"/>
            </a:pPr>
            <a:endParaRPr lang="en-US" sz="2800" dirty="0">
              <a:solidFill>
                <a:schemeClr val="bg2"/>
              </a:solidFill>
              <a:latin typeface="Calibri" panose="020F0502020204030204" pitchFamily="34" charset="0"/>
            </a:endParaRPr>
          </a:p>
        </p:txBody>
      </p:sp>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15</a:t>
            </a:fld>
            <a:endParaRPr lang="en-US" altLang="en-US" sz="11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63614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spect="1" noChangeArrowheads="1"/>
          </p:cNvSpPr>
          <p:nvPr>
            <p:ph type="ctrTitle"/>
          </p:nvPr>
        </p:nvSpPr>
        <p:spPr>
          <a:xfrm>
            <a:off x="2133600" y="571500"/>
            <a:ext cx="6908800" cy="5543549"/>
          </a:xfrm>
        </p:spPr>
        <p:txBody>
          <a:bodyPr anchor="t"/>
          <a:lstStyle/>
          <a:p>
            <a:pPr eaLnBrk="1" hangingPunct="1">
              <a:lnSpc>
                <a:spcPct val="90000"/>
              </a:lnSpc>
            </a:pPr>
            <a:r>
              <a:rPr lang="en-US" altLang="en-US" sz="3600" b="1" dirty="0" smtClean="0">
                <a:solidFill>
                  <a:schemeClr val="bg1"/>
                </a:solidFill>
                <a:latin typeface="Calibri" pitchFamily="34" charset="0"/>
              </a:rPr>
              <a:t>Stay engaged!</a:t>
            </a:r>
            <a:br>
              <a:rPr lang="en-US" altLang="en-US" sz="3600" b="1" dirty="0" smtClean="0">
                <a:solidFill>
                  <a:schemeClr val="bg1"/>
                </a:solidFill>
                <a:latin typeface="Calibri" pitchFamily="34" charset="0"/>
              </a:rPr>
            </a:br>
            <a:r>
              <a:rPr lang="en-US" altLang="en-US" sz="3600" b="1" dirty="0" smtClean="0">
                <a:solidFill>
                  <a:schemeClr val="bg1"/>
                </a:solidFill>
                <a:latin typeface="Calibri" pitchFamily="34" charset="0"/>
              </a:rPr>
              <a:t/>
            </a:r>
            <a:br>
              <a:rPr lang="en-US" altLang="en-US" sz="3600" b="1" dirty="0" smtClean="0">
                <a:solidFill>
                  <a:schemeClr val="bg1"/>
                </a:solidFill>
                <a:latin typeface="Calibri" pitchFamily="34" charset="0"/>
              </a:rPr>
            </a:br>
            <a:r>
              <a:rPr lang="en-US" altLang="en-US" sz="3600" dirty="0" smtClean="0">
                <a:solidFill>
                  <a:schemeClr val="bg1"/>
                </a:solidFill>
                <a:latin typeface="Calibri" pitchFamily="34" charset="0"/>
              </a:rPr>
              <a:t>E-mail us to join the </a:t>
            </a:r>
            <a:br>
              <a:rPr lang="en-US" altLang="en-US" sz="3600" dirty="0" smtClean="0">
                <a:solidFill>
                  <a:schemeClr val="bg1"/>
                </a:solidFill>
                <a:latin typeface="Calibri" pitchFamily="34" charset="0"/>
              </a:rPr>
            </a:br>
            <a:r>
              <a:rPr lang="en-US" altLang="en-US" sz="3600" dirty="0" err="1" smtClean="0">
                <a:solidFill>
                  <a:schemeClr val="bg1"/>
                </a:solidFill>
                <a:latin typeface="Calibri" pitchFamily="34" charset="0"/>
              </a:rPr>
              <a:t>PostsecData</a:t>
            </a:r>
            <a:r>
              <a:rPr lang="en-US" altLang="en-US" sz="3600" dirty="0" smtClean="0">
                <a:solidFill>
                  <a:schemeClr val="bg1"/>
                </a:solidFill>
                <a:latin typeface="Calibri" pitchFamily="34" charset="0"/>
              </a:rPr>
              <a:t> listserv</a:t>
            </a:r>
            <a:r>
              <a:rPr lang="en-US" altLang="en-US" sz="3600" dirty="0">
                <a:solidFill>
                  <a:schemeClr val="bg1"/>
                </a:solidFill>
                <a:latin typeface="Calibri" pitchFamily="34" charset="0"/>
              </a:rPr>
              <a:t/>
            </a:r>
            <a:br>
              <a:rPr lang="en-US" altLang="en-US" sz="3600" dirty="0">
                <a:solidFill>
                  <a:schemeClr val="bg1"/>
                </a:solidFill>
                <a:latin typeface="Calibri" pitchFamily="34" charset="0"/>
              </a:rPr>
            </a:br>
            <a:r>
              <a:rPr lang="en-US" altLang="en-US" sz="3600" dirty="0" smtClean="0">
                <a:solidFill>
                  <a:schemeClr val="bg1"/>
                </a:solidFill>
                <a:latin typeface="Calibri" pitchFamily="34" charset="0"/>
              </a:rPr>
              <a:t/>
            </a:r>
            <a:br>
              <a:rPr lang="en-US" altLang="en-US" sz="3600" dirty="0" smtClean="0">
                <a:solidFill>
                  <a:schemeClr val="bg1"/>
                </a:solidFill>
                <a:latin typeface="Calibri" pitchFamily="34" charset="0"/>
              </a:rPr>
            </a:br>
            <a:r>
              <a:rPr lang="en-US" altLang="en-US" sz="3600" dirty="0" smtClean="0">
                <a:solidFill>
                  <a:schemeClr val="bg1"/>
                </a:solidFill>
                <a:latin typeface="Calibri" pitchFamily="34" charset="0"/>
              </a:rPr>
              <a:t>Mamie Voight, </a:t>
            </a:r>
            <a:r>
              <a:rPr lang="en-US" altLang="en-US" sz="3600" dirty="0" smtClean="0">
                <a:solidFill>
                  <a:schemeClr val="bg1"/>
                </a:solidFill>
                <a:latin typeface="Calibri" pitchFamily="34" charset="0"/>
                <a:hlinkClick r:id="rId4"/>
              </a:rPr>
              <a:t>mvoight@ihep.org</a:t>
            </a:r>
            <a:r>
              <a:rPr lang="en-US" altLang="en-US" sz="3600" dirty="0" smtClean="0">
                <a:solidFill>
                  <a:schemeClr val="bg1"/>
                </a:solidFill>
                <a:latin typeface="Calibri" pitchFamily="34" charset="0"/>
              </a:rPr>
              <a:t> </a:t>
            </a:r>
            <a:br>
              <a:rPr lang="en-US" altLang="en-US" sz="3600" dirty="0" smtClean="0">
                <a:solidFill>
                  <a:schemeClr val="bg1"/>
                </a:solidFill>
                <a:latin typeface="Calibri" pitchFamily="34" charset="0"/>
              </a:rPr>
            </a:br>
            <a:r>
              <a:rPr lang="en-US" altLang="en-US" sz="3600" dirty="0">
                <a:solidFill>
                  <a:schemeClr val="bg1"/>
                </a:solidFill>
                <a:latin typeface="Calibri" pitchFamily="34" charset="0"/>
              </a:rPr>
              <a:t/>
            </a:r>
            <a:br>
              <a:rPr lang="en-US" altLang="en-US" sz="3600" dirty="0">
                <a:solidFill>
                  <a:schemeClr val="bg1"/>
                </a:solidFill>
                <a:latin typeface="Calibri" pitchFamily="34" charset="0"/>
              </a:rPr>
            </a:br>
            <a:r>
              <a:rPr lang="en-US" altLang="en-US" sz="3600" dirty="0" smtClean="0">
                <a:solidFill>
                  <a:schemeClr val="bg1"/>
                </a:solidFill>
                <a:latin typeface="Calibri" pitchFamily="34" charset="0"/>
              </a:rPr>
              <a:t>Follow </a:t>
            </a:r>
            <a:r>
              <a:rPr lang="en-US" altLang="en-US" sz="3600" dirty="0">
                <a:solidFill>
                  <a:schemeClr val="bg1"/>
                </a:solidFill>
                <a:latin typeface="Calibri" pitchFamily="34" charset="0"/>
              </a:rPr>
              <a:t>us on Twitter: </a:t>
            </a:r>
            <a:br>
              <a:rPr lang="en-US" altLang="en-US" sz="3600" dirty="0">
                <a:solidFill>
                  <a:schemeClr val="bg1"/>
                </a:solidFill>
                <a:latin typeface="Calibri" pitchFamily="34" charset="0"/>
              </a:rPr>
            </a:br>
            <a:r>
              <a:rPr lang="en-US" altLang="en-US" sz="3600" dirty="0" smtClean="0">
                <a:solidFill>
                  <a:schemeClr val="bg1"/>
                </a:solidFill>
                <a:latin typeface="Calibri" pitchFamily="34" charset="0"/>
              </a:rPr>
              <a:t>@</a:t>
            </a:r>
            <a:r>
              <a:rPr lang="en-US" altLang="en-US" sz="3600" dirty="0" err="1" smtClean="0">
                <a:solidFill>
                  <a:schemeClr val="bg1"/>
                </a:solidFill>
                <a:latin typeface="Calibri" pitchFamily="34" charset="0"/>
              </a:rPr>
              <a:t>PostsecData</a:t>
            </a:r>
            <a:r>
              <a:rPr lang="en-US" altLang="en-US" sz="3600" dirty="0" smtClean="0">
                <a:solidFill>
                  <a:schemeClr val="bg1"/>
                </a:solidFill>
                <a:latin typeface="Calibri" pitchFamily="34" charset="0"/>
              </a:rPr>
              <a:t> and @</a:t>
            </a:r>
            <a:r>
              <a:rPr lang="en-US" altLang="en-US" sz="3600" dirty="0" err="1" smtClean="0">
                <a:solidFill>
                  <a:schemeClr val="bg1"/>
                </a:solidFill>
                <a:latin typeface="Calibri" pitchFamily="34" charset="0"/>
              </a:rPr>
              <a:t>IHEPTweets</a:t>
            </a:r>
            <a:r>
              <a:rPr lang="en-US" altLang="en-US" sz="3600" dirty="0" smtClean="0">
                <a:solidFill>
                  <a:schemeClr val="bg1"/>
                </a:solidFill>
                <a:latin typeface="Calibri" pitchFamily="34" charset="0"/>
              </a:rPr>
              <a:t/>
            </a:r>
            <a:br>
              <a:rPr lang="en-US" altLang="en-US" sz="3600" dirty="0" smtClean="0">
                <a:solidFill>
                  <a:schemeClr val="bg1"/>
                </a:solidFill>
                <a:latin typeface="Calibri" pitchFamily="34" charset="0"/>
              </a:rPr>
            </a:br>
            <a:endParaRPr lang="en-US" altLang="en-US" sz="3600" b="1" dirty="0" smtClean="0">
              <a:solidFill>
                <a:schemeClr val="bg1"/>
              </a:solidFill>
              <a:latin typeface="Calibri" pitchFamily="34" charset="0"/>
            </a:endParaRPr>
          </a:p>
        </p:txBody>
      </p:sp>
    </p:spTree>
    <p:extLst>
      <p:ext uri="{BB962C8B-B14F-4D97-AF65-F5344CB8AC3E}">
        <p14:creationId xmlns:p14="http://schemas.microsoft.com/office/powerpoint/2010/main" val="2548652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082800" y="38100"/>
            <a:ext cx="7061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0"/>
              </a:spcBef>
              <a:buFontTx/>
              <a:buNone/>
            </a:pPr>
            <a:r>
              <a:rPr lang="en-US" altLang="en-US" sz="4000" b="1" dirty="0" err="1" smtClean="0">
                <a:solidFill>
                  <a:srgbClr val="C60036"/>
                </a:solidFill>
                <a:latin typeface="Calibri" pitchFamily="34" charset="0"/>
              </a:rPr>
              <a:t>PostsecData</a:t>
            </a:r>
            <a:endParaRPr lang="en-US" altLang="en-US" sz="4000" b="1" dirty="0">
              <a:solidFill>
                <a:srgbClr val="C60036"/>
              </a:solidFill>
              <a:latin typeface="Calibri" pitchFamily="34" charset="0"/>
            </a:endParaRPr>
          </a:p>
          <a:p>
            <a:pPr algn="just">
              <a:spcBef>
                <a:spcPct val="0"/>
              </a:spcBef>
              <a:buFontTx/>
              <a:buNone/>
            </a:pPr>
            <a:r>
              <a:rPr lang="en-US" altLang="en-US" sz="2300" i="1" dirty="0">
                <a:solidFill>
                  <a:srgbClr val="C60036"/>
                </a:solidFill>
                <a:latin typeface="Calibri" pitchFamily="34" charset="0"/>
              </a:rPr>
              <a:t>Resources, research, dialogue, and action</a:t>
            </a:r>
          </a:p>
        </p:txBody>
      </p:sp>
      <p:grpSp>
        <p:nvGrpSpPr>
          <p:cNvPr id="11" name="Group 10"/>
          <p:cNvGrpSpPr/>
          <p:nvPr/>
        </p:nvGrpSpPr>
        <p:grpSpPr>
          <a:xfrm>
            <a:off x="2479249" y="1372234"/>
            <a:ext cx="6183984" cy="4952366"/>
            <a:chOff x="2821069" y="1337184"/>
            <a:chExt cx="4009498" cy="3577947"/>
          </a:xfrm>
          <a:solidFill>
            <a:srgbClr val="C60036"/>
          </a:solidFill>
        </p:grpSpPr>
        <p:sp>
          <p:nvSpPr>
            <p:cNvPr id="15" name="Shape 14"/>
            <p:cNvSpPr/>
            <p:nvPr/>
          </p:nvSpPr>
          <p:spPr>
            <a:xfrm rot="20040816" flipH="1">
              <a:off x="3776470" y="1337184"/>
              <a:ext cx="2078736" cy="2078736"/>
            </a:xfrm>
            <a:prstGeom prst="leftCircularArrow">
              <a:avLst>
                <a:gd name="adj1" fmla="val 6452"/>
                <a:gd name="adj2" fmla="val 429999"/>
                <a:gd name="adj3" fmla="val 10489124"/>
                <a:gd name="adj4" fmla="val 15779274"/>
                <a:gd name="adj5" fmla="val 7527"/>
              </a:avLst>
            </a:prstGeom>
            <a:grpFill/>
            <a:ln>
              <a:solidFill>
                <a:srgbClr val="C60036"/>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0" name="Group 9"/>
            <p:cNvGrpSpPr/>
            <p:nvPr/>
          </p:nvGrpSpPr>
          <p:grpSpPr>
            <a:xfrm>
              <a:off x="2821069" y="1480599"/>
              <a:ext cx="4009498" cy="3434532"/>
              <a:chOff x="2821069" y="1480599"/>
              <a:chExt cx="4009498" cy="3434532"/>
            </a:xfrm>
            <a:grpFill/>
          </p:grpSpPr>
          <p:grpSp>
            <p:nvGrpSpPr>
              <p:cNvPr id="3" name="Group 2"/>
              <p:cNvGrpSpPr/>
              <p:nvPr/>
            </p:nvGrpSpPr>
            <p:grpSpPr>
              <a:xfrm>
                <a:off x="2821069" y="1480599"/>
                <a:ext cx="2970130" cy="3020092"/>
                <a:chOff x="2821069" y="1480599"/>
                <a:chExt cx="2970130" cy="3020092"/>
              </a:xfrm>
              <a:grpFill/>
            </p:grpSpPr>
            <p:sp>
              <p:nvSpPr>
                <p:cNvPr id="5" name="Freeform 4"/>
                <p:cNvSpPr/>
                <p:nvPr/>
              </p:nvSpPr>
              <p:spPr>
                <a:xfrm>
                  <a:off x="3108960" y="2781080"/>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pFill/>
                <a:ln>
                  <a:solidFill>
                    <a:srgbClr val="C6003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39730" tIns="442203" rIns="439730" bIns="442203" spcCol="1270" anchor="ctr"/>
                <a:lstStyle/>
                <a:p>
                  <a:pPr algn="ctr" defTabSz="1066800">
                    <a:lnSpc>
                      <a:spcPct val="90000"/>
                    </a:lnSpc>
                    <a:spcAft>
                      <a:spcPct val="35000"/>
                    </a:spcAft>
                    <a:defRPr/>
                  </a:pPr>
                  <a:r>
                    <a:rPr lang="en-US" sz="2000" b="1" dirty="0">
                      <a:solidFill>
                        <a:srgbClr val="FFFFFF"/>
                      </a:solidFill>
                      <a:latin typeface="Calibri" panose="020F0502020204030204" pitchFamily="34" charset="0"/>
                    </a:rPr>
                    <a:t>Critical Conversations</a:t>
                  </a:r>
                </a:p>
                <a:p>
                  <a:pPr algn="ctr" defTabSz="1066800">
                    <a:lnSpc>
                      <a:spcPct val="90000"/>
                    </a:lnSpc>
                    <a:spcAft>
                      <a:spcPct val="35000"/>
                    </a:spcAft>
                    <a:defRPr/>
                  </a:pPr>
                  <a:r>
                    <a:rPr lang="en-US" sz="1400" b="1" dirty="0">
                      <a:solidFill>
                        <a:srgbClr val="FFFFFF"/>
                      </a:solidFill>
                      <a:latin typeface="Calibri" panose="020F0502020204030204" pitchFamily="34" charset="0"/>
                    </a:rPr>
                    <a:t>(Development)</a:t>
                  </a:r>
                </a:p>
              </p:txBody>
            </p:sp>
            <p:sp>
              <p:nvSpPr>
                <p:cNvPr id="6" name="Freeform 5"/>
                <p:cNvSpPr/>
                <p:nvPr/>
              </p:nvSpPr>
              <p:spPr>
                <a:xfrm>
                  <a:off x="3840479" y="1480599"/>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pFill/>
                <a:ln>
                  <a:solidFill>
                    <a:srgbClr val="C6003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62611" tIns="562611" rIns="562609" bIns="562609" spcCol="1270" anchor="ctr"/>
                <a:lstStyle/>
                <a:p>
                  <a:pPr algn="ctr" defTabSz="1200150">
                    <a:lnSpc>
                      <a:spcPct val="90000"/>
                    </a:lnSpc>
                    <a:spcAft>
                      <a:spcPct val="35000"/>
                    </a:spcAft>
                    <a:defRPr/>
                  </a:pPr>
                  <a:endParaRPr lang="en-US" sz="2000" b="1" dirty="0">
                    <a:solidFill>
                      <a:srgbClr val="FFFFFF"/>
                    </a:solidFill>
                    <a:latin typeface="Calibri" panose="020F0502020204030204" pitchFamily="34" charset="0"/>
                  </a:endParaRPr>
                </a:p>
                <a:p>
                  <a:pPr algn="ctr" defTabSz="1200150">
                    <a:lnSpc>
                      <a:spcPct val="90000"/>
                    </a:lnSpc>
                    <a:spcAft>
                      <a:spcPct val="35000"/>
                    </a:spcAft>
                    <a:defRPr/>
                  </a:pPr>
                  <a:r>
                    <a:rPr lang="en-US" sz="2000" b="1" dirty="0" smtClean="0">
                      <a:solidFill>
                        <a:srgbClr val="FFFFFF"/>
                      </a:solidFill>
                      <a:latin typeface="Calibri" panose="020F0502020204030204" pitchFamily="34" charset="0"/>
                    </a:rPr>
                    <a:t>Knowledge Center</a:t>
                  </a:r>
                  <a:endParaRPr lang="en-US" sz="2000" b="1" dirty="0">
                    <a:solidFill>
                      <a:srgbClr val="FFFFFF"/>
                    </a:solidFill>
                    <a:latin typeface="Calibri" panose="020F0502020204030204" pitchFamily="34" charset="0"/>
                  </a:endParaRPr>
                </a:p>
                <a:p>
                  <a:pPr algn="ctr" defTabSz="1200150">
                    <a:lnSpc>
                      <a:spcPct val="90000"/>
                    </a:lnSpc>
                    <a:spcAft>
                      <a:spcPct val="35000"/>
                    </a:spcAft>
                    <a:defRPr/>
                  </a:pPr>
                  <a:r>
                    <a:rPr lang="en-US" sz="1400" b="1" dirty="0">
                      <a:solidFill>
                        <a:srgbClr val="FFFFFF"/>
                      </a:solidFill>
                      <a:latin typeface="Calibri" panose="020F0502020204030204" pitchFamily="34" charset="0"/>
                    </a:rPr>
                    <a:t>(Discovery)</a:t>
                  </a:r>
                </a:p>
              </p:txBody>
            </p:sp>
            <p:sp>
              <p:nvSpPr>
                <p:cNvPr id="8" name="Shape 7"/>
                <p:cNvSpPr/>
                <p:nvPr/>
              </p:nvSpPr>
              <p:spPr>
                <a:xfrm>
                  <a:off x="2821069" y="2421955"/>
                  <a:ext cx="2078736" cy="2078736"/>
                </a:xfrm>
                <a:prstGeom prst="leftCircularArrow">
                  <a:avLst>
                    <a:gd name="adj1" fmla="val 6452"/>
                    <a:gd name="adj2" fmla="val 429999"/>
                    <a:gd name="adj3" fmla="val 10489124"/>
                    <a:gd name="adj4" fmla="val 15343968"/>
                    <a:gd name="adj5" fmla="val 7527"/>
                  </a:avLst>
                </a:prstGeom>
                <a:grpFill/>
                <a:ln>
                  <a:solidFill>
                    <a:srgbClr val="C60036"/>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3" name="Freeform 12"/>
              <p:cNvSpPr/>
              <p:nvPr/>
            </p:nvSpPr>
            <p:spPr>
              <a:xfrm>
                <a:off x="4534135" y="2865922"/>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pFill/>
              <a:ln>
                <a:solidFill>
                  <a:srgbClr val="C6003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62611" tIns="562611" rIns="562609" bIns="562609" spcCol="1270" anchor="ctr"/>
              <a:lstStyle/>
              <a:p>
                <a:pPr algn="ctr" defTabSz="1200150">
                  <a:lnSpc>
                    <a:spcPct val="90000"/>
                  </a:lnSpc>
                  <a:spcAft>
                    <a:spcPct val="35000"/>
                  </a:spcAft>
                  <a:defRPr/>
                </a:pPr>
                <a:r>
                  <a:rPr lang="en-US" sz="2000" b="1" dirty="0">
                    <a:solidFill>
                      <a:srgbClr val="FFFFFF"/>
                    </a:solidFill>
                    <a:latin typeface="Calibri" panose="020F0502020204030204" pitchFamily="34" charset="0"/>
                  </a:rPr>
                  <a:t>Coalition </a:t>
                </a:r>
              </a:p>
              <a:p>
                <a:pPr algn="ctr" defTabSz="1200150">
                  <a:lnSpc>
                    <a:spcPct val="90000"/>
                  </a:lnSpc>
                  <a:spcAft>
                    <a:spcPct val="35000"/>
                  </a:spcAft>
                  <a:defRPr/>
                </a:pPr>
                <a:r>
                  <a:rPr lang="en-US" sz="2000" b="1" dirty="0">
                    <a:solidFill>
                      <a:srgbClr val="FFFFFF"/>
                    </a:solidFill>
                    <a:latin typeface="Calibri" panose="020F0502020204030204" pitchFamily="34" charset="0"/>
                  </a:rPr>
                  <a:t>Building</a:t>
                </a:r>
              </a:p>
              <a:p>
                <a:pPr algn="ctr" defTabSz="1200150">
                  <a:lnSpc>
                    <a:spcPct val="90000"/>
                  </a:lnSpc>
                  <a:spcAft>
                    <a:spcPct val="35000"/>
                  </a:spcAft>
                  <a:defRPr/>
                </a:pPr>
                <a:r>
                  <a:rPr lang="en-US" sz="1400" b="1" dirty="0">
                    <a:solidFill>
                      <a:srgbClr val="FFFFFF"/>
                    </a:solidFill>
                    <a:latin typeface="Calibri" panose="020F0502020204030204" pitchFamily="34" charset="0"/>
                  </a:rPr>
                  <a:t>(Deployment)</a:t>
                </a:r>
              </a:p>
            </p:txBody>
          </p:sp>
          <p:sp>
            <p:nvSpPr>
              <p:cNvPr id="16" name="Shape 15"/>
              <p:cNvSpPr/>
              <p:nvPr/>
            </p:nvSpPr>
            <p:spPr>
              <a:xfrm rot="3600000" flipH="1">
                <a:off x="4751831" y="2836395"/>
                <a:ext cx="2078736" cy="2078736"/>
              </a:xfrm>
              <a:prstGeom prst="leftCircularArrow">
                <a:avLst>
                  <a:gd name="adj1" fmla="val 6452"/>
                  <a:gd name="adj2" fmla="val 429999"/>
                  <a:gd name="adj3" fmla="val 10489124"/>
                  <a:gd name="adj4" fmla="val 15416985"/>
                  <a:gd name="adj5" fmla="val 7527"/>
                </a:avLst>
              </a:prstGeom>
              <a:grpFill/>
              <a:ln>
                <a:solidFill>
                  <a:srgbClr val="C60036"/>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sp>
        <p:nvSpPr>
          <p:cNvPr id="14" name="Slide Number Placeholder 1"/>
          <p:cNvSpPr>
            <a:spLocks noGrp="1"/>
          </p:cNvSpPr>
          <p:nvPr>
            <p:ph type="sldNum" sz="quarter" idx="12"/>
          </p:nvPr>
        </p:nvSpPr>
        <p:spPr>
          <a:xfrm>
            <a:off x="8229599" y="6400806"/>
            <a:ext cx="914427" cy="457200"/>
          </a:xfrm>
        </p:spPr>
        <p:txBody>
          <a:bodyPr anchor="ct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2</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082800" y="38100"/>
            <a:ext cx="7061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0"/>
              </a:spcBef>
              <a:buFontTx/>
              <a:buNone/>
            </a:pPr>
            <a:r>
              <a:rPr lang="en-US" altLang="en-US" sz="4000" b="1">
                <a:solidFill>
                  <a:srgbClr val="C60036"/>
                </a:solidFill>
                <a:latin typeface="Calibri" pitchFamily="34" charset="0"/>
              </a:rPr>
              <a:t>WHAT DO WE MEAN BY </a:t>
            </a:r>
            <a:r>
              <a:rPr lang="en-US" altLang="en-US" sz="4000" b="1" i="1">
                <a:solidFill>
                  <a:srgbClr val="C60036"/>
                </a:solidFill>
                <a:latin typeface="Calibri" pitchFamily="34" charset="0"/>
              </a:rPr>
              <a:t>DATA</a:t>
            </a:r>
            <a:r>
              <a:rPr lang="en-US" altLang="en-US" sz="4000" b="1">
                <a:solidFill>
                  <a:srgbClr val="C60036"/>
                </a:solidFill>
                <a:latin typeface="Calibri" pitchFamily="34" charset="0"/>
              </a:rPr>
              <a:t>?</a:t>
            </a:r>
          </a:p>
          <a:p>
            <a:pPr algn="just">
              <a:spcBef>
                <a:spcPct val="0"/>
              </a:spcBef>
              <a:buFontTx/>
              <a:buNone/>
            </a:pPr>
            <a:r>
              <a:rPr lang="en-US" altLang="en-US" sz="2300" i="1">
                <a:solidFill>
                  <a:srgbClr val="C60036"/>
                </a:solidFill>
                <a:latin typeface="Calibri" pitchFamily="34" charset="0"/>
              </a:rPr>
              <a:t>Discussions devolve when talking data at different levels</a:t>
            </a:r>
          </a:p>
        </p:txBody>
      </p:sp>
      <p:graphicFrame>
        <p:nvGraphicFramePr>
          <p:cNvPr id="14" name="Diagram 13"/>
          <p:cNvGraphicFramePr/>
          <p:nvPr/>
        </p:nvGraphicFramePr>
        <p:xfrm>
          <a:off x="2199992" y="1378892"/>
          <a:ext cx="6771991" cy="4945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a:spLocks noGrp="1"/>
          </p:cNvSpPr>
          <p:nvPr>
            <p:ph type="sldNum" sz="quarter" idx="12"/>
          </p:nvPr>
        </p:nvSpPr>
        <p:spPr>
          <a:xfrm>
            <a:off x="8229599" y="6400806"/>
            <a:ext cx="914427" cy="457200"/>
          </a:xfrm>
        </p:spPr>
        <p:txBody>
          <a:bodyPr anchor="ct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3</a:t>
            </a:fld>
            <a:endParaRPr lang="en-US" altLang="en-US" sz="11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822281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082800" y="76200"/>
            <a:ext cx="6959600" cy="1168400"/>
          </a:xfrm>
        </p:spPr>
        <p:txBody>
          <a:bodyPr anchor="t"/>
          <a:lstStyle/>
          <a:p>
            <a:pPr algn="just"/>
            <a:r>
              <a:rPr lang="en-US" altLang="en-US" sz="3600" b="1" smtClean="0">
                <a:solidFill>
                  <a:srgbClr val="C60036"/>
                </a:solidFill>
                <a:latin typeface="Calibri" pitchFamily="34" charset="0"/>
              </a:rPr>
              <a:t>THE MILLION DOLLAR QUESTION</a:t>
            </a:r>
            <a:br>
              <a:rPr lang="en-US" altLang="en-US" sz="3600" b="1" smtClean="0">
                <a:solidFill>
                  <a:srgbClr val="C60036"/>
                </a:solidFill>
                <a:latin typeface="Calibri" pitchFamily="34" charset="0"/>
              </a:rPr>
            </a:br>
            <a:r>
              <a:rPr lang="en-US" altLang="en-US" sz="2400" i="1" smtClean="0">
                <a:solidFill>
                  <a:srgbClr val="C60036"/>
                </a:solidFill>
                <a:latin typeface="Calibri" pitchFamily="34" charset="0"/>
              </a:rPr>
              <a:t>Is it the right one? Can we answer it?</a:t>
            </a:r>
            <a:endParaRPr lang="en-US" altLang="en-US" sz="3600" i="1" smtClean="0">
              <a:solidFill>
                <a:srgbClr val="C60036"/>
              </a:solidFill>
              <a:latin typeface="Calibri" pitchFamily="34" charset="0"/>
            </a:endParaRPr>
          </a:p>
        </p:txBody>
      </p:sp>
      <p:sp>
        <p:nvSpPr>
          <p:cNvPr id="3" name="Content Placeholder 2"/>
          <p:cNvSpPr>
            <a:spLocks noGrp="1"/>
          </p:cNvSpPr>
          <p:nvPr>
            <p:ph idx="1"/>
          </p:nvPr>
        </p:nvSpPr>
        <p:spPr>
          <a:xfrm>
            <a:off x="2108200" y="1085318"/>
            <a:ext cx="6921500" cy="5435600"/>
          </a:xfrm>
          <a:ln>
            <a:solidFill>
              <a:schemeClr val="accent1">
                <a:lumMod val="50000"/>
              </a:schemeClr>
            </a:solidFill>
          </a:ln>
        </p:spPr>
        <p:txBody>
          <a:bodyPr/>
          <a:lstStyle/>
          <a:p>
            <a:pPr marL="0" indent="0" algn="ctr">
              <a:spcBef>
                <a:spcPts val="0"/>
              </a:spcBef>
              <a:buFontTx/>
              <a:buNone/>
              <a:defRPr/>
            </a:pPr>
            <a:r>
              <a:rPr lang="en-US" sz="4900" b="1" dirty="0" smtClean="0">
                <a:solidFill>
                  <a:schemeClr val="bg1">
                    <a:lumMod val="50000"/>
                  </a:schemeClr>
                </a:solidFill>
                <a:latin typeface="Calibri"/>
                <a:cs typeface="Calibri"/>
              </a:rPr>
              <a:t>INPUT</a:t>
            </a:r>
          </a:p>
          <a:p>
            <a:pPr marL="0" indent="0" algn="ctr">
              <a:spcBef>
                <a:spcPts val="0"/>
              </a:spcBef>
              <a:buFontTx/>
              <a:buNone/>
              <a:defRPr/>
            </a:pPr>
            <a:r>
              <a:rPr lang="en-US" sz="3600" b="1" dirty="0" smtClean="0">
                <a:solidFill>
                  <a:srgbClr val="C60036"/>
                </a:solidFill>
                <a:latin typeface="Calibri"/>
                <a:cs typeface="Calibri"/>
              </a:rPr>
              <a:t>X</a:t>
            </a:r>
          </a:p>
          <a:p>
            <a:pPr marL="0" indent="0" algn="ctr">
              <a:spcBef>
                <a:spcPts val="0"/>
              </a:spcBef>
              <a:buFontTx/>
              <a:buNone/>
              <a:defRPr/>
            </a:pPr>
            <a:r>
              <a:rPr lang="en-US" sz="4900" b="1" dirty="0" smtClean="0">
                <a:solidFill>
                  <a:srgbClr val="7F7F7F"/>
                </a:solidFill>
                <a:latin typeface="Calibri"/>
                <a:cs typeface="Calibri"/>
              </a:rPr>
              <a:t>OUTPUT </a:t>
            </a:r>
          </a:p>
          <a:p>
            <a:pPr marL="0" indent="0" algn="ctr">
              <a:spcBef>
                <a:spcPts val="0"/>
              </a:spcBef>
              <a:buFontTx/>
              <a:buNone/>
              <a:defRPr/>
            </a:pPr>
            <a:r>
              <a:rPr lang="en-US" sz="4000" b="1" dirty="0" smtClean="0">
                <a:solidFill>
                  <a:srgbClr val="7F7F7F"/>
                </a:solidFill>
                <a:latin typeface="Calibri"/>
                <a:cs typeface="Calibri"/>
              </a:rPr>
              <a:t>(learning and employment)</a:t>
            </a:r>
          </a:p>
          <a:p>
            <a:pPr marL="0" indent="0" algn="ctr">
              <a:spcBef>
                <a:spcPts val="0"/>
              </a:spcBef>
              <a:buFontTx/>
              <a:buNone/>
              <a:defRPr/>
            </a:pPr>
            <a:r>
              <a:rPr lang="en-US" sz="3600" b="1" dirty="0" smtClean="0">
                <a:solidFill>
                  <a:srgbClr val="C60036"/>
                </a:solidFill>
                <a:latin typeface="Calibri"/>
                <a:cs typeface="Calibri"/>
              </a:rPr>
              <a:t>X</a:t>
            </a:r>
          </a:p>
          <a:p>
            <a:pPr marL="0" indent="0" algn="ctr">
              <a:spcBef>
                <a:spcPts val="0"/>
              </a:spcBef>
              <a:buFontTx/>
              <a:buNone/>
              <a:defRPr/>
            </a:pPr>
            <a:r>
              <a:rPr lang="en-US" sz="4900" b="1" dirty="0" smtClean="0">
                <a:solidFill>
                  <a:srgbClr val="7F7F7F"/>
                </a:solidFill>
                <a:latin typeface="Calibri"/>
                <a:cs typeface="Calibri"/>
              </a:rPr>
              <a:t>COST </a:t>
            </a:r>
          </a:p>
          <a:p>
            <a:pPr marL="0" indent="0" algn="ctr">
              <a:spcBef>
                <a:spcPts val="0"/>
              </a:spcBef>
              <a:buFontTx/>
              <a:buNone/>
              <a:defRPr/>
            </a:pPr>
            <a:r>
              <a:rPr lang="en-US" sz="3600" b="1" dirty="0" smtClean="0">
                <a:solidFill>
                  <a:srgbClr val="C60036"/>
                </a:solidFill>
                <a:latin typeface="Calibri"/>
                <a:cs typeface="Calibri"/>
              </a:rPr>
              <a:t>=</a:t>
            </a:r>
            <a:r>
              <a:rPr lang="en-US" sz="3600" b="1" dirty="0" smtClean="0">
                <a:latin typeface="Calibri"/>
                <a:cs typeface="Calibri"/>
              </a:rPr>
              <a:t> </a:t>
            </a:r>
          </a:p>
          <a:p>
            <a:pPr marL="0" indent="0" algn="ctr">
              <a:spcBef>
                <a:spcPts val="0"/>
              </a:spcBef>
              <a:buFontTx/>
              <a:buNone/>
              <a:defRPr/>
            </a:pPr>
            <a:r>
              <a:rPr lang="en-US" sz="4900" b="1" dirty="0" smtClean="0">
                <a:solidFill>
                  <a:schemeClr val="bg1">
                    <a:lumMod val="50000"/>
                  </a:schemeClr>
                </a:solidFill>
                <a:latin typeface="Calibri"/>
                <a:cs typeface="Calibri"/>
              </a:rPr>
              <a:t>VALUE</a:t>
            </a:r>
            <a:endParaRPr lang="en-US" sz="4900" b="1" dirty="0">
              <a:solidFill>
                <a:schemeClr val="bg1">
                  <a:lumMod val="50000"/>
                </a:schemeClr>
              </a:solidFill>
              <a:latin typeface="Calibri"/>
              <a:cs typeface="Calibri"/>
            </a:endParaRPr>
          </a:p>
        </p:txBody>
      </p:sp>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4</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82800" y="38100"/>
            <a:ext cx="6959600" cy="1587500"/>
          </a:xfrm>
        </p:spPr>
        <p:txBody>
          <a:bodyPr anchor="t"/>
          <a:lstStyle/>
          <a:p>
            <a:pPr algn="just"/>
            <a:r>
              <a:rPr lang="en-US" altLang="en-US" sz="3600" b="1" smtClean="0">
                <a:solidFill>
                  <a:srgbClr val="C60036"/>
                </a:solidFill>
                <a:latin typeface="Calibri" pitchFamily="34" charset="0"/>
              </a:rPr>
              <a:t>WHAT ARE THE </a:t>
            </a:r>
            <a:r>
              <a:rPr lang="en-US" altLang="en-US" sz="3600" b="1" i="1" smtClean="0">
                <a:solidFill>
                  <a:srgbClr val="C60036"/>
                </a:solidFill>
                <a:latin typeface="Calibri" pitchFamily="34" charset="0"/>
              </a:rPr>
              <a:t>CORE QUESTIONS</a:t>
            </a:r>
            <a:r>
              <a:rPr lang="en-US" altLang="en-US" sz="3600" b="1" smtClean="0">
                <a:solidFill>
                  <a:srgbClr val="C60036"/>
                </a:solidFill>
                <a:latin typeface="Calibri" pitchFamily="34" charset="0"/>
              </a:rPr>
              <a:t> ABOUT HIGHER EDUCATION?</a:t>
            </a:r>
          </a:p>
        </p:txBody>
      </p:sp>
      <p:graphicFrame>
        <p:nvGraphicFramePr>
          <p:cNvPr id="4" name="Table 3"/>
          <p:cNvGraphicFramePr>
            <a:graphicFrameLocks noGrp="1"/>
          </p:cNvGraphicFramePr>
          <p:nvPr/>
        </p:nvGraphicFramePr>
        <p:xfrm>
          <a:off x="2146300" y="1670050"/>
          <a:ext cx="6769100" cy="3790951"/>
        </p:xfrm>
        <a:graphic>
          <a:graphicData uri="http://schemas.openxmlformats.org/drawingml/2006/table">
            <a:tbl>
              <a:tblPr/>
              <a:tblGrid>
                <a:gridCol w="1790700"/>
                <a:gridCol w="4978400"/>
              </a:tblGrid>
              <a:tr h="835025">
                <a:tc>
                  <a:txBody>
                    <a:bodyPr/>
                    <a:lstStyle>
                      <a:lvl1pPr defTabSz="457200">
                        <a:spcBef>
                          <a:spcPct val="20000"/>
                        </a:spcBef>
                        <a:defRPr sz="2800">
                          <a:solidFill>
                            <a:schemeClr val="tx1"/>
                          </a:solidFill>
                          <a:latin typeface="Arial" pitchFamily="34" charset="0"/>
                          <a:ea typeface="ＭＳ Ｐゴシック" pitchFamily="34" charset="-128"/>
                        </a:defRPr>
                      </a:lvl1pPr>
                      <a:lvl2pPr marL="742950" indent="-285750" defTabSz="457200">
                        <a:spcBef>
                          <a:spcPct val="20000"/>
                        </a:spcBef>
                        <a:defRPr sz="2400">
                          <a:solidFill>
                            <a:schemeClr val="tx1"/>
                          </a:solidFill>
                          <a:latin typeface="Arial" pitchFamily="34" charset="0"/>
                          <a:ea typeface="ＭＳ Ｐゴシック" pitchFamily="34" charset="-128"/>
                        </a:defRPr>
                      </a:lvl2pPr>
                      <a:lvl3pPr marL="1143000" indent="-228600" defTabSz="457200">
                        <a:spcBef>
                          <a:spcPct val="20000"/>
                        </a:spcBef>
                        <a:defRPr sz="2000">
                          <a:solidFill>
                            <a:schemeClr val="tx1"/>
                          </a:solidFill>
                          <a:latin typeface="Arial" pitchFamily="34" charset="0"/>
                          <a:ea typeface="ＭＳ Ｐゴシック" pitchFamily="34" charset="-128"/>
                        </a:defRPr>
                      </a:lvl3pPr>
                      <a:lvl4pPr marL="1600200" indent="-228600" defTabSz="457200">
                        <a:spcBef>
                          <a:spcPct val="20000"/>
                        </a:spcBef>
                        <a:defRPr>
                          <a:solidFill>
                            <a:schemeClr val="tx1"/>
                          </a:solidFill>
                          <a:latin typeface="Arial" pitchFamily="34" charset="0"/>
                          <a:ea typeface="ＭＳ Ｐゴシック" pitchFamily="34" charset="-128"/>
                        </a:defRPr>
                      </a:lvl4pPr>
                      <a:lvl5pPr marL="2057400" indent="-228600" defTabSz="457200">
                        <a:spcBef>
                          <a:spcPct val="20000"/>
                        </a:spcBef>
                        <a:defRPr>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C60036"/>
                          </a:solidFill>
                          <a:effectLst/>
                          <a:latin typeface="Calibri" pitchFamily="34" charset="0"/>
                          <a:ea typeface="ＭＳ Ｐゴシック" pitchFamily="34" charset="-128"/>
                        </a:rPr>
                        <a:t>ACCESS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800">
                          <a:solidFill>
                            <a:schemeClr val="tx1"/>
                          </a:solidFill>
                          <a:latin typeface="Arial" pitchFamily="34" charset="0"/>
                          <a:ea typeface="ＭＳ Ｐゴシック" pitchFamily="34" charset="-128"/>
                        </a:defRPr>
                      </a:lvl1pPr>
                      <a:lvl2pPr marL="742950" indent="-285750" defTabSz="457200">
                        <a:spcBef>
                          <a:spcPct val="20000"/>
                        </a:spcBef>
                        <a:defRPr sz="2400">
                          <a:solidFill>
                            <a:schemeClr val="tx1"/>
                          </a:solidFill>
                          <a:latin typeface="Arial" pitchFamily="34" charset="0"/>
                          <a:ea typeface="ＭＳ Ｐゴシック" pitchFamily="34" charset="-128"/>
                        </a:defRPr>
                      </a:lvl2pPr>
                      <a:lvl3pPr marL="1143000" indent="-228600" defTabSz="457200">
                        <a:spcBef>
                          <a:spcPct val="20000"/>
                        </a:spcBef>
                        <a:defRPr sz="2000">
                          <a:solidFill>
                            <a:schemeClr val="tx1"/>
                          </a:solidFill>
                          <a:latin typeface="Arial" pitchFamily="34" charset="0"/>
                          <a:ea typeface="ＭＳ Ｐゴシック" pitchFamily="34" charset="-128"/>
                        </a:defRPr>
                      </a:lvl3pPr>
                      <a:lvl4pPr marL="1600200" indent="-228600" defTabSz="457200">
                        <a:spcBef>
                          <a:spcPct val="20000"/>
                        </a:spcBef>
                        <a:defRPr>
                          <a:solidFill>
                            <a:schemeClr val="tx1"/>
                          </a:solidFill>
                          <a:latin typeface="Arial" pitchFamily="34" charset="0"/>
                          <a:ea typeface="ＭＳ Ｐゴシック" pitchFamily="34" charset="-128"/>
                        </a:defRPr>
                      </a:lvl4pPr>
                      <a:lvl5pPr marL="2057400" indent="-228600" defTabSz="457200">
                        <a:spcBef>
                          <a:spcPct val="20000"/>
                        </a:spcBef>
                        <a:defRPr>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dirty="0" smtClean="0">
                          <a:ln>
                            <a:noFill/>
                          </a:ln>
                          <a:solidFill>
                            <a:srgbClr val="7F7F7F"/>
                          </a:solidFill>
                          <a:effectLst/>
                          <a:latin typeface="Calibri" pitchFamily="34" charset="0"/>
                          <a:ea typeface="ＭＳ Ｐゴシック" pitchFamily="34" charset="-128"/>
                        </a:rPr>
                        <a:t>Which students attend which colleges?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27100">
                <a:tc>
                  <a:txBody>
                    <a:bodyPr/>
                    <a:lstStyle>
                      <a:lvl1pPr defTabSz="457200">
                        <a:spcBef>
                          <a:spcPct val="20000"/>
                        </a:spcBef>
                        <a:defRPr sz="2800">
                          <a:solidFill>
                            <a:schemeClr val="tx1"/>
                          </a:solidFill>
                          <a:latin typeface="Arial" pitchFamily="34" charset="0"/>
                          <a:ea typeface="ＭＳ Ｐゴシック" pitchFamily="34" charset="-128"/>
                        </a:defRPr>
                      </a:lvl1pPr>
                      <a:lvl2pPr marL="742950" indent="-285750" defTabSz="457200">
                        <a:spcBef>
                          <a:spcPct val="20000"/>
                        </a:spcBef>
                        <a:defRPr sz="2400">
                          <a:solidFill>
                            <a:schemeClr val="tx1"/>
                          </a:solidFill>
                          <a:latin typeface="Arial" pitchFamily="34" charset="0"/>
                          <a:ea typeface="ＭＳ Ｐゴシック" pitchFamily="34" charset="-128"/>
                        </a:defRPr>
                      </a:lvl2pPr>
                      <a:lvl3pPr marL="1143000" indent="-228600" defTabSz="457200">
                        <a:spcBef>
                          <a:spcPct val="20000"/>
                        </a:spcBef>
                        <a:defRPr sz="2000">
                          <a:solidFill>
                            <a:schemeClr val="tx1"/>
                          </a:solidFill>
                          <a:latin typeface="Arial" pitchFamily="34" charset="0"/>
                          <a:ea typeface="ＭＳ Ｐゴシック" pitchFamily="34" charset="-128"/>
                        </a:defRPr>
                      </a:lvl3pPr>
                      <a:lvl4pPr marL="1600200" indent="-228600" defTabSz="457200">
                        <a:spcBef>
                          <a:spcPct val="20000"/>
                        </a:spcBef>
                        <a:defRPr>
                          <a:solidFill>
                            <a:schemeClr val="tx1"/>
                          </a:solidFill>
                          <a:latin typeface="Arial" pitchFamily="34" charset="0"/>
                          <a:ea typeface="ＭＳ Ｐゴシック" pitchFamily="34" charset="-128"/>
                        </a:defRPr>
                      </a:lvl4pPr>
                      <a:lvl5pPr marL="2057400" indent="-228600" defTabSz="457200">
                        <a:spcBef>
                          <a:spcPct val="20000"/>
                        </a:spcBef>
                        <a:defRPr>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C60036"/>
                          </a:solidFill>
                          <a:effectLst/>
                          <a:latin typeface="Calibri" pitchFamily="34" charset="0"/>
                          <a:ea typeface="ＭＳ Ｐゴシック" pitchFamily="34" charset="-128"/>
                        </a:rPr>
                        <a:t>PROGRESS &amp; 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itchFamily="34" charset="0"/>
                          <a:ea typeface="ＭＳ Ｐゴシック" pitchFamily="34" charset="-128"/>
                        </a:defRPr>
                      </a:lvl1pPr>
                      <a:lvl2pPr marL="742950" indent="-285750" defTabSz="457200">
                        <a:spcBef>
                          <a:spcPct val="20000"/>
                        </a:spcBef>
                        <a:defRPr sz="2400">
                          <a:solidFill>
                            <a:schemeClr val="tx1"/>
                          </a:solidFill>
                          <a:latin typeface="Arial" pitchFamily="34" charset="0"/>
                          <a:ea typeface="ＭＳ Ｐゴシック" pitchFamily="34" charset="-128"/>
                        </a:defRPr>
                      </a:lvl2pPr>
                      <a:lvl3pPr marL="1143000" indent="-228600" defTabSz="457200">
                        <a:spcBef>
                          <a:spcPct val="20000"/>
                        </a:spcBef>
                        <a:defRPr sz="2000">
                          <a:solidFill>
                            <a:schemeClr val="tx1"/>
                          </a:solidFill>
                          <a:latin typeface="Arial" pitchFamily="34" charset="0"/>
                          <a:ea typeface="ＭＳ Ｐゴシック" pitchFamily="34" charset="-128"/>
                        </a:defRPr>
                      </a:lvl3pPr>
                      <a:lvl4pPr marL="1600200" indent="-228600" defTabSz="457200">
                        <a:spcBef>
                          <a:spcPct val="20000"/>
                        </a:spcBef>
                        <a:defRPr>
                          <a:solidFill>
                            <a:schemeClr val="tx1"/>
                          </a:solidFill>
                          <a:latin typeface="Arial" pitchFamily="34" charset="0"/>
                          <a:ea typeface="ＭＳ Ｐゴシック" pitchFamily="34" charset="-128"/>
                        </a:defRPr>
                      </a:lvl4pPr>
                      <a:lvl5pPr marL="2057400" indent="-228600" defTabSz="457200">
                        <a:spcBef>
                          <a:spcPct val="20000"/>
                        </a:spcBef>
                        <a:defRPr>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7F7F7F"/>
                          </a:solidFill>
                          <a:effectLst/>
                          <a:latin typeface="Calibri" pitchFamily="34" charset="0"/>
                          <a:ea typeface="ＭＳ Ｐゴシック" pitchFamily="34" charset="-128"/>
                        </a:rPr>
                        <a:t>How many – and </a:t>
                      </a:r>
                      <a:r>
                        <a:rPr kumimoji="0" lang="en-US" altLang="en-US" sz="1800" b="0" i="1" u="none" strike="noStrike" cap="none" normalizeH="0" baseline="0" dirty="0" smtClean="0">
                          <a:ln>
                            <a:noFill/>
                          </a:ln>
                          <a:solidFill>
                            <a:srgbClr val="7F7F7F"/>
                          </a:solidFill>
                          <a:effectLst/>
                          <a:latin typeface="Calibri" pitchFamily="34" charset="0"/>
                          <a:ea typeface="ＭＳ Ｐゴシック" pitchFamily="34" charset="-128"/>
                        </a:rPr>
                        <a:t>which </a:t>
                      </a:r>
                      <a:r>
                        <a:rPr kumimoji="0" lang="en-US" altLang="en-US" sz="1800" b="0" i="0" u="none" strike="noStrike" cap="none" normalizeH="0" baseline="0" dirty="0" smtClean="0">
                          <a:ln>
                            <a:noFill/>
                          </a:ln>
                          <a:solidFill>
                            <a:srgbClr val="7F7F7F"/>
                          </a:solidFill>
                          <a:effectLst/>
                          <a:latin typeface="Calibri" pitchFamily="34" charset="0"/>
                          <a:ea typeface="ＭＳ Ｐゴシック" pitchFamily="34" charset="-128"/>
                        </a:rPr>
                        <a:t>– students succeed in college?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14413">
                <a:tc>
                  <a:txBody>
                    <a:bodyPr/>
                    <a:lstStyle>
                      <a:lvl1pPr defTabSz="457200">
                        <a:spcBef>
                          <a:spcPct val="20000"/>
                        </a:spcBef>
                        <a:defRPr sz="2800">
                          <a:solidFill>
                            <a:schemeClr val="tx1"/>
                          </a:solidFill>
                          <a:latin typeface="Arial" pitchFamily="34" charset="0"/>
                          <a:ea typeface="ＭＳ Ｐゴシック" pitchFamily="34" charset="-128"/>
                        </a:defRPr>
                      </a:lvl1pPr>
                      <a:lvl2pPr marL="742950" indent="-285750" defTabSz="457200">
                        <a:spcBef>
                          <a:spcPct val="20000"/>
                        </a:spcBef>
                        <a:defRPr sz="2400">
                          <a:solidFill>
                            <a:schemeClr val="tx1"/>
                          </a:solidFill>
                          <a:latin typeface="Arial" pitchFamily="34" charset="0"/>
                          <a:ea typeface="ＭＳ Ｐゴシック" pitchFamily="34" charset="-128"/>
                        </a:defRPr>
                      </a:lvl2pPr>
                      <a:lvl3pPr marL="1143000" indent="-228600" defTabSz="457200">
                        <a:spcBef>
                          <a:spcPct val="20000"/>
                        </a:spcBef>
                        <a:defRPr sz="2000">
                          <a:solidFill>
                            <a:schemeClr val="tx1"/>
                          </a:solidFill>
                          <a:latin typeface="Arial" pitchFamily="34" charset="0"/>
                          <a:ea typeface="ＭＳ Ｐゴシック" pitchFamily="34" charset="-128"/>
                        </a:defRPr>
                      </a:lvl3pPr>
                      <a:lvl4pPr marL="1600200" indent="-228600" defTabSz="457200">
                        <a:spcBef>
                          <a:spcPct val="20000"/>
                        </a:spcBef>
                        <a:defRPr>
                          <a:solidFill>
                            <a:schemeClr val="tx1"/>
                          </a:solidFill>
                          <a:latin typeface="Arial" pitchFamily="34" charset="0"/>
                          <a:ea typeface="ＭＳ Ｐゴシック" pitchFamily="34" charset="-128"/>
                        </a:defRPr>
                      </a:lvl4pPr>
                      <a:lvl5pPr marL="2057400" indent="-228600" defTabSz="457200">
                        <a:spcBef>
                          <a:spcPct val="20000"/>
                        </a:spcBef>
                        <a:defRPr>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C60036"/>
                          </a:solidFill>
                          <a:effectLst/>
                          <a:latin typeface="Calibri" pitchFamily="34" charset="0"/>
                          <a:ea typeface="ＭＳ Ｐゴシック" pitchFamily="34" charset="-128"/>
                        </a:rPr>
                        <a:t>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800">
                          <a:solidFill>
                            <a:schemeClr val="tx1"/>
                          </a:solidFill>
                          <a:latin typeface="Arial" pitchFamily="34" charset="0"/>
                          <a:ea typeface="ＭＳ Ｐゴシック" pitchFamily="34" charset="-128"/>
                        </a:defRPr>
                      </a:lvl1pPr>
                      <a:lvl2pPr marL="742950" indent="-285750" defTabSz="457200">
                        <a:spcBef>
                          <a:spcPct val="20000"/>
                        </a:spcBef>
                        <a:defRPr sz="2400">
                          <a:solidFill>
                            <a:schemeClr val="tx1"/>
                          </a:solidFill>
                          <a:latin typeface="Arial" pitchFamily="34" charset="0"/>
                          <a:ea typeface="ＭＳ Ｐゴシック" pitchFamily="34" charset="-128"/>
                        </a:defRPr>
                      </a:lvl2pPr>
                      <a:lvl3pPr marL="1143000" indent="-228600" defTabSz="457200">
                        <a:spcBef>
                          <a:spcPct val="20000"/>
                        </a:spcBef>
                        <a:defRPr sz="2000">
                          <a:solidFill>
                            <a:schemeClr val="tx1"/>
                          </a:solidFill>
                          <a:latin typeface="Arial" pitchFamily="34" charset="0"/>
                          <a:ea typeface="ＭＳ Ｐゴシック" pitchFamily="34" charset="-128"/>
                        </a:defRPr>
                      </a:lvl3pPr>
                      <a:lvl4pPr marL="1600200" indent="-228600" defTabSz="457200">
                        <a:spcBef>
                          <a:spcPct val="20000"/>
                        </a:spcBef>
                        <a:defRPr>
                          <a:solidFill>
                            <a:schemeClr val="tx1"/>
                          </a:solidFill>
                          <a:latin typeface="Arial" pitchFamily="34" charset="0"/>
                          <a:ea typeface="ＭＳ Ｐゴシック" pitchFamily="34" charset="-128"/>
                        </a:defRPr>
                      </a:lvl4pPr>
                      <a:lvl5pPr marL="2057400" indent="-228600" defTabSz="457200">
                        <a:spcBef>
                          <a:spcPct val="20000"/>
                        </a:spcBef>
                        <a:defRPr>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7F7F7F"/>
                          </a:solidFill>
                          <a:effectLst/>
                          <a:latin typeface="Calibri" pitchFamily="34" charset="0"/>
                          <a:ea typeface="ＭＳ Ｐゴシック" pitchFamily="34" charset="-128"/>
                        </a:rPr>
                        <a:t>How much do students invest in college?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14413">
                <a:tc>
                  <a:txBody>
                    <a:bodyPr/>
                    <a:lstStyle>
                      <a:lvl1pPr defTabSz="457200">
                        <a:spcBef>
                          <a:spcPct val="20000"/>
                        </a:spcBef>
                        <a:defRPr sz="2800">
                          <a:solidFill>
                            <a:schemeClr val="tx1"/>
                          </a:solidFill>
                          <a:latin typeface="Arial" pitchFamily="34" charset="0"/>
                          <a:ea typeface="ＭＳ Ｐゴシック" pitchFamily="34" charset="-128"/>
                        </a:defRPr>
                      </a:lvl1pPr>
                      <a:lvl2pPr marL="742950" indent="-285750" defTabSz="457200">
                        <a:spcBef>
                          <a:spcPct val="20000"/>
                        </a:spcBef>
                        <a:defRPr sz="2400">
                          <a:solidFill>
                            <a:schemeClr val="tx1"/>
                          </a:solidFill>
                          <a:latin typeface="Arial" pitchFamily="34" charset="0"/>
                          <a:ea typeface="ＭＳ Ｐゴシック" pitchFamily="34" charset="-128"/>
                        </a:defRPr>
                      </a:lvl2pPr>
                      <a:lvl3pPr marL="1143000" indent="-228600" defTabSz="457200">
                        <a:spcBef>
                          <a:spcPct val="20000"/>
                        </a:spcBef>
                        <a:defRPr sz="2000">
                          <a:solidFill>
                            <a:schemeClr val="tx1"/>
                          </a:solidFill>
                          <a:latin typeface="Arial" pitchFamily="34" charset="0"/>
                          <a:ea typeface="ＭＳ Ｐゴシック" pitchFamily="34" charset="-128"/>
                        </a:defRPr>
                      </a:lvl3pPr>
                      <a:lvl4pPr marL="1600200" indent="-228600" defTabSz="457200">
                        <a:spcBef>
                          <a:spcPct val="20000"/>
                        </a:spcBef>
                        <a:defRPr>
                          <a:solidFill>
                            <a:schemeClr val="tx1"/>
                          </a:solidFill>
                          <a:latin typeface="Arial" pitchFamily="34" charset="0"/>
                          <a:ea typeface="ＭＳ Ｐゴシック" pitchFamily="34" charset="-128"/>
                        </a:defRPr>
                      </a:lvl4pPr>
                      <a:lvl5pPr marL="2057400" indent="-228600" defTabSz="457200">
                        <a:spcBef>
                          <a:spcPct val="20000"/>
                        </a:spcBef>
                        <a:defRPr>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C60036"/>
                          </a:solidFill>
                          <a:effectLst/>
                          <a:latin typeface="Calibri" pitchFamily="34" charset="0"/>
                          <a:ea typeface="ＭＳ Ｐゴシック" pitchFamily="34" charset="-128"/>
                        </a:rPr>
                        <a:t>OUTCOMES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800">
                          <a:solidFill>
                            <a:schemeClr val="tx1"/>
                          </a:solidFill>
                          <a:latin typeface="Arial" pitchFamily="34" charset="0"/>
                          <a:ea typeface="ＭＳ Ｐゴシック" pitchFamily="34" charset="-128"/>
                        </a:defRPr>
                      </a:lvl1pPr>
                      <a:lvl2pPr marL="742950" indent="-285750" defTabSz="457200">
                        <a:spcBef>
                          <a:spcPct val="20000"/>
                        </a:spcBef>
                        <a:defRPr sz="2400">
                          <a:solidFill>
                            <a:schemeClr val="tx1"/>
                          </a:solidFill>
                          <a:latin typeface="Arial" pitchFamily="34" charset="0"/>
                          <a:ea typeface="ＭＳ Ｐゴシック" pitchFamily="34" charset="-128"/>
                        </a:defRPr>
                      </a:lvl2pPr>
                      <a:lvl3pPr marL="1143000" indent="-228600" defTabSz="457200">
                        <a:spcBef>
                          <a:spcPct val="20000"/>
                        </a:spcBef>
                        <a:defRPr sz="2000">
                          <a:solidFill>
                            <a:schemeClr val="tx1"/>
                          </a:solidFill>
                          <a:latin typeface="Arial" pitchFamily="34" charset="0"/>
                          <a:ea typeface="ＭＳ Ｐゴシック" pitchFamily="34" charset="-128"/>
                        </a:defRPr>
                      </a:lvl3pPr>
                      <a:lvl4pPr marL="1600200" indent="-228600" defTabSz="457200">
                        <a:spcBef>
                          <a:spcPct val="20000"/>
                        </a:spcBef>
                        <a:defRPr>
                          <a:solidFill>
                            <a:schemeClr val="tx1"/>
                          </a:solidFill>
                          <a:latin typeface="Arial" pitchFamily="34" charset="0"/>
                          <a:ea typeface="ＭＳ Ｐゴシック" pitchFamily="34" charset="-128"/>
                        </a:defRPr>
                      </a:lvl4pPr>
                      <a:lvl5pPr marL="2057400" indent="-228600" defTabSz="457200">
                        <a:spcBef>
                          <a:spcPct val="20000"/>
                        </a:spcBef>
                        <a:defRPr>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7F7F7F"/>
                          </a:solidFill>
                          <a:effectLst/>
                          <a:latin typeface="Calibri" pitchFamily="34" charset="0"/>
                          <a:ea typeface="ＭＳ Ｐゴシック" pitchFamily="34" charset="-128"/>
                        </a:rPr>
                        <a:t>How do students fare after college?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5</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82800" y="88900"/>
            <a:ext cx="6959600" cy="1270000"/>
          </a:xfrm>
        </p:spPr>
        <p:txBody>
          <a:bodyPr anchor="t"/>
          <a:lstStyle/>
          <a:p>
            <a:pPr algn="just"/>
            <a:r>
              <a:rPr lang="en-US" altLang="en-US" sz="3600" b="1" smtClean="0">
                <a:solidFill>
                  <a:srgbClr val="C60036"/>
                </a:solidFill>
                <a:latin typeface="Calibri" pitchFamily="34" charset="0"/>
              </a:rPr>
              <a:t>WHAT ELSE DO WE NEED TO KNOW ABOUT HIGHER EDUCATION?</a:t>
            </a:r>
          </a:p>
        </p:txBody>
      </p:sp>
      <p:graphicFrame>
        <p:nvGraphicFramePr>
          <p:cNvPr id="3" name="Table 2"/>
          <p:cNvGraphicFramePr>
            <a:graphicFrameLocks noGrp="1"/>
          </p:cNvGraphicFramePr>
          <p:nvPr/>
        </p:nvGraphicFramePr>
        <p:xfrm>
          <a:off x="2247900" y="1714500"/>
          <a:ext cx="6578600" cy="4000500"/>
        </p:xfrm>
        <a:graphic>
          <a:graphicData uri="http://schemas.openxmlformats.org/drawingml/2006/table">
            <a:tbl>
              <a:tblPr firstRow="1" bandRow="1">
                <a:tableStyleId>{1FECB4D8-DB02-4DC6-A0A2-4F2EBAE1DC90}</a:tableStyleId>
              </a:tblPr>
              <a:tblGrid>
                <a:gridCol w="1981200"/>
                <a:gridCol w="4597400"/>
              </a:tblGrid>
              <a:tr h="1333500">
                <a:tc>
                  <a:txBody>
                    <a:bodyPr/>
                    <a:lstStyle/>
                    <a:p>
                      <a:pPr algn="ctr"/>
                      <a:r>
                        <a:rPr lang="en-US" sz="2000" b="1" dirty="0" smtClean="0">
                          <a:solidFill>
                            <a:srgbClr val="C60036"/>
                          </a:solidFill>
                          <a:latin typeface="Calibri"/>
                          <a:cs typeface="Calibri"/>
                        </a:rPr>
                        <a:t>STUDENTS</a:t>
                      </a:r>
                      <a:endParaRPr lang="en-US" sz="2000" b="1" dirty="0">
                        <a:solidFill>
                          <a:srgbClr val="C60036"/>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solidFill>
                            <a:schemeClr val="bg1">
                              <a:lumMod val="50000"/>
                            </a:schemeClr>
                          </a:solidFill>
                        </a:rPr>
                        <a:t>What </a:t>
                      </a:r>
                      <a:r>
                        <a:rPr lang="en-US" b="0" baseline="0" dirty="0" smtClean="0">
                          <a:solidFill>
                            <a:schemeClr val="bg1">
                              <a:lumMod val="50000"/>
                            </a:schemeClr>
                          </a:solidFill>
                        </a:rPr>
                        <a:t>programs, supports, and experiences does the institution offer?</a:t>
                      </a:r>
                      <a:endParaRPr lang="en-US" b="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0">
                <a:tc>
                  <a:txBody>
                    <a:bodyPr/>
                    <a:lstStyle/>
                    <a:p>
                      <a:pPr algn="ctr"/>
                      <a:r>
                        <a:rPr lang="en-US" sz="2000" b="1" dirty="0" smtClean="0">
                          <a:solidFill>
                            <a:srgbClr val="C60036"/>
                          </a:solidFill>
                          <a:latin typeface="Calibri"/>
                          <a:cs typeface="Calibri"/>
                        </a:rPr>
                        <a:t>POLICYMAKERS</a:t>
                      </a:r>
                      <a:endParaRPr lang="en-US" sz="2000" b="1" dirty="0">
                        <a:solidFill>
                          <a:srgbClr val="C60036"/>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solidFill>
                            <a:schemeClr val="bg1">
                              <a:lumMod val="50000"/>
                            </a:schemeClr>
                          </a:solidFill>
                        </a:rPr>
                        <a:t>How well are institutions and states using public resources, how are public funds distributed,</a:t>
                      </a:r>
                      <a:r>
                        <a:rPr lang="en-US" baseline="0" dirty="0" smtClean="0">
                          <a:solidFill>
                            <a:schemeClr val="bg1">
                              <a:lumMod val="50000"/>
                            </a:schemeClr>
                          </a:solidFill>
                        </a:rPr>
                        <a:t> and how can these investments best promote</a:t>
                      </a:r>
                      <a:r>
                        <a:rPr lang="en-US" dirty="0" smtClean="0">
                          <a:solidFill>
                            <a:schemeClr val="bg1">
                              <a:lumMod val="50000"/>
                            </a:schemeClr>
                          </a:solidFill>
                        </a:rPr>
                        <a:t> access</a:t>
                      </a:r>
                      <a:r>
                        <a:rPr lang="en-US" baseline="0" dirty="0" smtClean="0">
                          <a:solidFill>
                            <a:schemeClr val="bg1">
                              <a:lumMod val="50000"/>
                            </a:schemeClr>
                          </a:solidFill>
                        </a:rPr>
                        <a:t> and completion</a:t>
                      </a:r>
                      <a:r>
                        <a:rPr lang="en-US" dirty="0" smtClean="0">
                          <a:solidFill>
                            <a:schemeClr val="bg1">
                              <a:lumMod val="50000"/>
                            </a:schemeClr>
                          </a:solidFill>
                        </a:rPr>
                        <a:t>?</a:t>
                      </a:r>
                      <a:endParaRPr lang="en-US"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0">
                <a:tc>
                  <a:txBody>
                    <a:bodyPr/>
                    <a:lstStyle/>
                    <a:p>
                      <a:pPr algn="ctr"/>
                      <a:r>
                        <a:rPr lang="en-US" sz="2000" b="1" dirty="0" smtClean="0">
                          <a:solidFill>
                            <a:srgbClr val="C60036"/>
                          </a:solidFill>
                          <a:latin typeface="Calibri"/>
                          <a:cs typeface="Calibri"/>
                        </a:rPr>
                        <a:t>INSTITUTIONS</a:t>
                      </a:r>
                      <a:endParaRPr lang="en-US" sz="2000" b="1" dirty="0">
                        <a:solidFill>
                          <a:srgbClr val="C60036"/>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solidFill>
                            <a:schemeClr val="bg1">
                              <a:lumMod val="50000"/>
                            </a:schemeClr>
                          </a:solidFill>
                        </a:rPr>
                        <a:t>How well are students performing in courses and</a:t>
                      </a:r>
                      <a:r>
                        <a:rPr lang="en-US" baseline="0" dirty="0" smtClean="0">
                          <a:solidFill>
                            <a:schemeClr val="bg1">
                              <a:lumMod val="50000"/>
                            </a:schemeClr>
                          </a:solidFill>
                        </a:rPr>
                        <a:t> programs</a:t>
                      </a:r>
                      <a:r>
                        <a:rPr lang="en-US" dirty="0" smtClean="0">
                          <a:solidFill>
                            <a:schemeClr val="bg1">
                              <a:lumMod val="50000"/>
                            </a:schemeClr>
                          </a:solidFill>
                        </a:rPr>
                        <a:t> in terms of pass rates and measurable</a:t>
                      </a:r>
                      <a:r>
                        <a:rPr lang="en-US" baseline="0" dirty="0" smtClean="0">
                          <a:solidFill>
                            <a:schemeClr val="bg1">
                              <a:lumMod val="50000"/>
                            </a:schemeClr>
                          </a:solidFill>
                        </a:rPr>
                        <a:t> </a:t>
                      </a:r>
                      <a:r>
                        <a:rPr lang="en-US" dirty="0" smtClean="0">
                          <a:solidFill>
                            <a:schemeClr val="bg1">
                              <a:lumMod val="50000"/>
                            </a:schemeClr>
                          </a:solidFill>
                        </a:rPr>
                        <a:t>learning</a:t>
                      </a:r>
                      <a:r>
                        <a:rPr lang="en-US" baseline="0" dirty="0" smtClean="0">
                          <a:solidFill>
                            <a:schemeClr val="bg1">
                              <a:lumMod val="50000"/>
                            </a:schemeClr>
                          </a:solidFill>
                        </a:rPr>
                        <a:t>? </a:t>
                      </a:r>
                      <a:endParaRPr lang="en-US"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6</a:t>
            </a:fld>
            <a:endParaRPr lang="en-US" altLang="en-US" sz="1100" dirty="0">
              <a:solidFill>
                <a:schemeClr val="bg1">
                  <a:lumMod val="50000"/>
                </a:schemeClr>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82800" y="88900"/>
            <a:ext cx="6959600" cy="1149350"/>
          </a:xfrm>
        </p:spPr>
        <p:txBody>
          <a:bodyPr anchor="t"/>
          <a:lstStyle/>
          <a:p>
            <a:pPr algn="l"/>
            <a:r>
              <a:rPr lang="en-US" altLang="en-US" sz="3600" b="1" dirty="0" smtClean="0">
                <a:solidFill>
                  <a:srgbClr val="C60036"/>
                </a:solidFill>
                <a:latin typeface="Calibri" pitchFamily="34" charset="0"/>
              </a:rPr>
              <a:t>WHAT DO STATES NEED TO KNOW ABOUT HIGHER EDUCATION?</a:t>
            </a:r>
            <a:endParaRPr lang="en-US" altLang="en-US" sz="3600" b="1" dirty="0" smtClean="0">
              <a:solidFill>
                <a:srgbClr val="C60036"/>
              </a:solidFill>
              <a:latin typeface="Calibri" pitchFamily="34" charset="0"/>
            </a:endParaRPr>
          </a:p>
        </p:txBody>
      </p:sp>
      <p:sp>
        <p:nvSpPr>
          <p:cNvPr id="24578" name="TextBox 3"/>
          <p:cNvSpPr txBox="1">
            <a:spLocks noChangeArrowheads="1"/>
          </p:cNvSpPr>
          <p:nvPr/>
        </p:nvSpPr>
        <p:spPr bwMode="auto">
          <a:xfrm>
            <a:off x="2070100" y="1351367"/>
            <a:ext cx="695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endParaRPr lang="en-US" b="1" dirty="0" smtClean="0">
              <a:latin typeface="Calibri" panose="020F0502020204030204" pitchFamily="34" charset="0"/>
            </a:endParaRPr>
          </a:p>
          <a:p>
            <a:pPr marL="457200" lvl="0" indent="-457200">
              <a:buFont typeface="+mj-lt"/>
              <a:buAutoNum type="arabicPeriod"/>
            </a:pPr>
            <a:r>
              <a:rPr lang="en-US" sz="2000" dirty="0">
                <a:solidFill>
                  <a:schemeClr val="bg2"/>
                </a:solidFill>
                <a:latin typeface="Calibri" panose="020F0502020204030204" pitchFamily="34" charset="0"/>
              </a:rPr>
              <a:t>What are the historical and current </a:t>
            </a:r>
            <a:r>
              <a:rPr lang="en-US" sz="2000" dirty="0">
                <a:solidFill>
                  <a:srgbClr val="C00000"/>
                </a:solidFill>
                <a:latin typeface="Calibri" panose="020F0502020204030204" pitchFamily="34" charset="0"/>
              </a:rPr>
              <a:t>levels of educational attainment</a:t>
            </a:r>
            <a:r>
              <a:rPr lang="en-US" sz="2000" dirty="0">
                <a:latin typeface="Calibri" panose="020F0502020204030204" pitchFamily="34" charset="0"/>
              </a:rPr>
              <a:t> </a:t>
            </a:r>
            <a:r>
              <a:rPr lang="en-US" sz="2000" dirty="0">
                <a:solidFill>
                  <a:schemeClr val="bg2"/>
                </a:solidFill>
                <a:latin typeface="Calibri" panose="020F0502020204030204" pitchFamily="34" charset="0"/>
              </a:rPr>
              <a:t>in the state, particularly by critical demographics such as age, race/ethnicity, and income? </a:t>
            </a:r>
          </a:p>
          <a:p>
            <a:pPr marL="457200" lvl="0" indent="-457200">
              <a:buFont typeface="+mj-lt"/>
              <a:buAutoNum type="arabicPeriod"/>
            </a:pPr>
            <a:endParaRPr lang="en-US" sz="2000" dirty="0">
              <a:solidFill>
                <a:schemeClr val="bg2"/>
              </a:solidFill>
              <a:latin typeface="Calibri" panose="020F0502020204030204" pitchFamily="34" charset="0"/>
            </a:endParaRPr>
          </a:p>
          <a:p>
            <a:pPr marL="457200" lvl="0" indent="-457200">
              <a:buFont typeface="+mj-lt"/>
              <a:buAutoNum type="arabicPeriod"/>
            </a:pPr>
            <a:r>
              <a:rPr lang="en-US" sz="2000" dirty="0">
                <a:solidFill>
                  <a:schemeClr val="bg2"/>
                </a:solidFill>
                <a:latin typeface="Calibri" panose="020F0502020204030204" pitchFamily="34" charset="0"/>
              </a:rPr>
              <a:t>What are the </a:t>
            </a:r>
            <a:r>
              <a:rPr lang="en-US" sz="2000" dirty="0">
                <a:solidFill>
                  <a:srgbClr val="C00000"/>
                </a:solidFill>
                <a:latin typeface="Calibri" panose="020F0502020204030204" pitchFamily="34" charset="0"/>
              </a:rPr>
              <a:t>projected attainment needs </a:t>
            </a:r>
            <a:r>
              <a:rPr lang="en-US" sz="2000" dirty="0">
                <a:solidFill>
                  <a:schemeClr val="bg2"/>
                </a:solidFill>
                <a:latin typeface="Calibri" panose="020F0502020204030204" pitchFamily="34" charset="0"/>
              </a:rPr>
              <a:t>of the state based on economic development and aging of the population? </a:t>
            </a:r>
          </a:p>
          <a:p>
            <a:pPr marL="457200" lvl="0" indent="-457200">
              <a:buFont typeface="+mj-lt"/>
              <a:buAutoNum type="arabicPeriod"/>
            </a:pPr>
            <a:endParaRPr lang="en-US" sz="2000" dirty="0">
              <a:solidFill>
                <a:schemeClr val="bg2"/>
              </a:solidFill>
              <a:latin typeface="Calibri" panose="020F0502020204030204" pitchFamily="34" charset="0"/>
            </a:endParaRPr>
          </a:p>
          <a:p>
            <a:pPr marL="457200" lvl="0" indent="-457200">
              <a:buFont typeface="+mj-lt"/>
              <a:buAutoNum type="arabicPeriod"/>
            </a:pPr>
            <a:r>
              <a:rPr lang="en-US" sz="2000" dirty="0">
                <a:solidFill>
                  <a:schemeClr val="bg2"/>
                </a:solidFill>
                <a:latin typeface="Calibri" panose="020F0502020204030204" pitchFamily="34" charset="0"/>
              </a:rPr>
              <a:t>What are the</a:t>
            </a:r>
            <a:r>
              <a:rPr lang="en-US" sz="2000" dirty="0">
                <a:latin typeface="Calibri" panose="020F0502020204030204" pitchFamily="34" charset="0"/>
              </a:rPr>
              <a:t> </a:t>
            </a:r>
            <a:r>
              <a:rPr lang="en-US" sz="2000" dirty="0">
                <a:solidFill>
                  <a:srgbClr val="C00000"/>
                </a:solidFill>
                <a:latin typeface="Calibri" panose="020F0502020204030204" pitchFamily="34" charset="0"/>
              </a:rPr>
              <a:t>priority fields of study and types of credentials </a:t>
            </a:r>
            <a:r>
              <a:rPr lang="en-US" sz="2000" dirty="0">
                <a:solidFill>
                  <a:schemeClr val="bg2"/>
                </a:solidFill>
                <a:latin typeface="Calibri" panose="020F0502020204030204" pitchFamily="34" charset="0"/>
              </a:rPr>
              <a:t>needed to support the state economy? </a:t>
            </a:r>
          </a:p>
          <a:p>
            <a:pPr marL="457200" lvl="0" indent="-457200">
              <a:buFont typeface="+mj-lt"/>
              <a:buAutoNum type="arabicPeriod"/>
            </a:pPr>
            <a:endParaRPr lang="en-US" sz="2000" dirty="0">
              <a:solidFill>
                <a:schemeClr val="bg2"/>
              </a:solidFill>
              <a:latin typeface="Calibri" panose="020F0502020204030204" pitchFamily="34" charset="0"/>
            </a:endParaRPr>
          </a:p>
          <a:p>
            <a:pPr marL="457200" lvl="0" indent="-457200">
              <a:buFont typeface="+mj-lt"/>
              <a:buAutoNum type="arabicPeriod"/>
            </a:pPr>
            <a:r>
              <a:rPr lang="en-US" sz="2000" dirty="0">
                <a:solidFill>
                  <a:schemeClr val="bg2"/>
                </a:solidFill>
                <a:latin typeface="Calibri" panose="020F0502020204030204" pitchFamily="34" charset="0"/>
              </a:rPr>
              <a:t>What are the </a:t>
            </a:r>
            <a:r>
              <a:rPr lang="en-US" sz="2000" dirty="0">
                <a:solidFill>
                  <a:srgbClr val="C00000"/>
                </a:solidFill>
                <a:latin typeface="Calibri" panose="020F0502020204030204" pitchFamily="34" charset="0"/>
              </a:rPr>
              <a:t>demographic characteristics </a:t>
            </a:r>
            <a:r>
              <a:rPr lang="en-US" sz="2000" dirty="0">
                <a:solidFill>
                  <a:schemeClr val="bg2"/>
                </a:solidFill>
                <a:latin typeface="Calibri" panose="020F0502020204030204" pitchFamily="34" charset="0"/>
              </a:rPr>
              <a:t>of potential college students in the education pipeline? </a:t>
            </a:r>
          </a:p>
          <a:p>
            <a:pPr marL="457200" lvl="0" indent="-457200">
              <a:buFont typeface="+mj-lt"/>
              <a:buAutoNum type="arabicPeriod"/>
            </a:pPr>
            <a:endParaRPr lang="en-US" dirty="0">
              <a:latin typeface="Calibri" panose="020F0502020204030204" pitchFamily="34" charset="0"/>
            </a:endParaRPr>
          </a:p>
        </p:txBody>
      </p:sp>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7</a:t>
            </a:fld>
            <a:endParaRPr lang="en-US" altLang="en-US" sz="11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89409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08200" y="25400"/>
            <a:ext cx="7035800" cy="1282700"/>
          </a:xfrm>
        </p:spPr>
        <p:txBody>
          <a:bodyPr anchor="t"/>
          <a:lstStyle/>
          <a:p>
            <a:pPr algn="just"/>
            <a:r>
              <a:rPr lang="en-US" altLang="en-US" sz="3600" b="1" smtClean="0">
                <a:solidFill>
                  <a:srgbClr val="C60036"/>
                </a:solidFill>
                <a:latin typeface="Calibri" pitchFamily="34" charset="0"/>
              </a:rPr>
              <a:t>DO THE DATA EXIST TO ANSWER THESE QUESTIONS?</a:t>
            </a:r>
          </a:p>
        </p:txBody>
      </p:sp>
      <p:graphicFrame>
        <p:nvGraphicFramePr>
          <p:cNvPr id="5" name="Table 4"/>
          <p:cNvGraphicFramePr>
            <a:graphicFrameLocks noGrp="1"/>
          </p:cNvGraphicFramePr>
          <p:nvPr>
            <p:extLst>
              <p:ext uri="{D42A27DB-BD31-4B8C-83A1-F6EECF244321}">
                <p14:modId xmlns:p14="http://schemas.microsoft.com/office/powerpoint/2010/main" val="2631816686"/>
              </p:ext>
            </p:extLst>
          </p:nvPr>
        </p:nvGraphicFramePr>
        <p:xfrm>
          <a:off x="2197100" y="1236126"/>
          <a:ext cx="6731000" cy="5246708"/>
        </p:xfrm>
        <a:graphic>
          <a:graphicData uri="http://schemas.openxmlformats.org/drawingml/2006/table">
            <a:tbl>
              <a:tblPr firstRow="1" bandRow="1">
                <a:tableStyleId>{F5AB1C69-6EDB-4FF4-983F-18BD219EF322}</a:tableStyleId>
              </a:tblPr>
              <a:tblGrid>
                <a:gridCol w="1905000"/>
                <a:gridCol w="4826000"/>
              </a:tblGrid>
              <a:tr h="634794">
                <a:tc>
                  <a:txBody>
                    <a:bodyPr/>
                    <a:lstStyle/>
                    <a:p>
                      <a:pPr algn="ctr"/>
                      <a:r>
                        <a:rPr lang="en-US" sz="1800" b="1" dirty="0" smtClean="0">
                          <a:solidFill>
                            <a:srgbClr val="C60036"/>
                          </a:solidFill>
                          <a:latin typeface="Calibri"/>
                          <a:cs typeface="Calibri"/>
                        </a:rPr>
                        <a:t>IPEDS</a:t>
                      </a:r>
                      <a:endParaRPr lang="en-US" sz="1800" b="1" dirty="0">
                        <a:solidFill>
                          <a:srgbClr val="C60036"/>
                        </a:solidFill>
                        <a:latin typeface="Calibri"/>
                        <a:cs typeface="Calibri"/>
                      </a:endParaRPr>
                    </a:p>
                  </a:txBody>
                  <a:tcPr marT="45706" marB="457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0" dirty="0" smtClean="0">
                          <a:solidFill>
                            <a:schemeClr val="bg1">
                              <a:lumMod val="50000"/>
                            </a:schemeClr>
                          </a:solidFill>
                          <a:latin typeface="Calibri"/>
                          <a:cs typeface="Calibri"/>
                        </a:rPr>
                        <a:t>Federal dataset requires mandatory reporting of aggregate data from the 7,000+ Title IV institutions.</a:t>
                      </a:r>
                      <a:endParaRPr lang="en-US" sz="1600" b="0" dirty="0">
                        <a:solidFill>
                          <a:schemeClr val="bg1">
                            <a:lumMod val="50000"/>
                          </a:schemeClr>
                        </a:solidFill>
                        <a:latin typeface="Calibri"/>
                        <a:cs typeface="Calibri"/>
                      </a:endParaRPr>
                    </a:p>
                  </a:txBody>
                  <a:tcPr marT="45706" marB="45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49">
                <a:tc>
                  <a:txBody>
                    <a:bodyPr/>
                    <a:lstStyle/>
                    <a:p>
                      <a:pPr algn="ctr"/>
                      <a:r>
                        <a:rPr lang="en-US" sz="1800" b="1" dirty="0" smtClean="0">
                          <a:solidFill>
                            <a:srgbClr val="C60036"/>
                          </a:solidFill>
                          <a:latin typeface="Calibri"/>
                          <a:cs typeface="Calibri"/>
                        </a:rPr>
                        <a:t>Federal Student Aid Data</a:t>
                      </a:r>
                      <a:endParaRPr lang="en-US" sz="1800" b="1" dirty="0">
                        <a:solidFill>
                          <a:srgbClr val="C60036"/>
                        </a:solidFill>
                        <a:latin typeface="Calibri"/>
                        <a:cs typeface="Calibri"/>
                      </a:endParaRPr>
                    </a:p>
                  </a:txBody>
                  <a:tcPr marT="45706" marB="457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0" dirty="0" smtClean="0">
                          <a:solidFill>
                            <a:schemeClr val="bg1">
                              <a:lumMod val="50000"/>
                            </a:schemeClr>
                          </a:solidFill>
                          <a:latin typeface="Calibri"/>
                          <a:cs typeface="Calibri"/>
                        </a:rPr>
                        <a:t>NSLDS </a:t>
                      </a:r>
                      <a:r>
                        <a:rPr lang="en-US" sz="1600" b="0" baseline="0" dirty="0" smtClean="0">
                          <a:solidFill>
                            <a:schemeClr val="bg1">
                              <a:lumMod val="50000"/>
                            </a:schemeClr>
                          </a:solidFill>
                          <a:latin typeface="Calibri"/>
                          <a:cs typeface="Calibri"/>
                        </a:rPr>
                        <a:t>contains student-level on all Title IV transactions, including grant and loan disbursement and servicing.</a:t>
                      </a:r>
                      <a:endParaRPr lang="en-US" sz="1600" b="0" dirty="0">
                        <a:solidFill>
                          <a:schemeClr val="bg1">
                            <a:lumMod val="50000"/>
                          </a:schemeClr>
                        </a:solidFill>
                        <a:latin typeface="Calibri"/>
                        <a:cs typeface="Calibri"/>
                      </a:endParaRPr>
                    </a:p>
                  </a:txBody>
                  <a:tcPr marT="45706" marB="45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28">
                <a:tc>
                  <a:txBody>
                    <a:bodyPr/>
                    <a:lstStyle/>
                    <a:p>
                      <a:pPr algn="ctr"/>
                      <a:r>
                        <a:rPr lang="en-US" sz="1800" b="1" dirty="0" smtClean="0">
                          <a:solidFill>
                            <a:srgbClr val="C60036"/>
                          </a:solidFill>
                          <a:latin typeface="Calibri"/>
                          <a:cs typeface="Calibri"/>
                        </a:rPr>
                        <a:t>Other Federal</a:t>
                      </a:r>
                      <a:r>
                        <a:rPr lang="en-US" sz="1800" b="1" baseline="0" dirty="0" smtClean="0">
                          <a:solidFill>
                            <a:srgbClr val="C60036"/>
                          </a:solidFill>
                          <a:latin typeface="Calibri"/>
                          <a:cs typeface="Calibri"/>
                        </a:rPr>
                        <a:t> Data</a:t>
                      </a:r>
                      <a:endParaRPr lang="en-US" sz="1800" b="1" dirty="0">
                        <a:solidFill>
                          <a:srgbClr val="C60036"/>
                        </a:solidFill>
                        <a:latin typeface="Calibri"/>
                        <a:cs typeface="Calibri"/>
                      </a:endParaRPr>
                    </a:p>
                  </a:txBody>
                  <a:tcPr marT="45706" marB="457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0" dirty="0" smtClean="0">
                          <a:solidFill>
                            <a:schemeClr val="bg1">
                              <a:lumMod val="50000"/>
                            </a:schemeClr>
                          </a:solidFill>
                          <a:latin typeface="Calibri"/>
                          <a:cs typeface="Calibri"/>
                        </a:rPr>
                        <a:t>Social</a:t>
                      </a:r>
                      <a:r>
                        <a:rPr lang="en-US" sz="1600" b="0" baseline="0" dirty="0" smtClean="0">
                          <a:solidFill>
                            <a:schemeClr val="bg1">
                              <a:lumMod val="50000"/>
                            </a:schemeClr>
                          </a:solidFill>
                          <a:latin typeface="Calibri"/>
                          <a:cs typeface="Calibri"/>
                        </a:rPr>
                        <a:t> Security Administration data, Unemployment Insurance data, the National Directory of New Hires among others contain employment and earnings data </a:t>
                      </a:r>
                      <a:endParaRPr lang="en-US" sz="1600" b="0" dirty="0">
                        <a:solidFill>
                          <a:schemeClr val="bg1">
                            <a:lumMod val="50000"/>
                          </a:schemeClr>
                        </a:solidFill>
                        <a:latin typeface="Calibri"/>
                        <a:cs typeface="Calibri"/>
                      </a:endParaRPr>
                    </a:p>
                  </a:txBody>
                  <a:tcPr marT="45706" marB="45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28">
                <a:tc>
                  <a:txBody>
                    <a:bodyPr/>
                    <a:lstStyle/>
                    <a:p>
                      <a:pPr algn="ctr"/>
                      <a:r>
                        <a:rPr lang="en-US" sz="1800" b="1" dirty="0" smtClean="0">
                          <a:solidFill>
                            <a:srgbClr val="C60036"/>
                          </a:solidFill>
                          <a:latin typeface="Calibri"/>
                          <a:cs typeface="Calibri"/>
                        </a:rPr>
                        <a:t>National Student Clearinghouse</a:t>
                      </a:r>
                      <a:endParaRPr lang="en-US" sz="1800" b="1" dirty="0">
                        <a:solidFill>
                          <a:srgbClr val="C60036"/>
                        </a:solidFill>
                        <a:latin typeface="Calibri"/>
                        <a:cs typeface="Calibri"/>
                      </a:endParaRPr>
                    </a:p>
                  </a:txBody>
                  <a:tcPr marT="45706" marB="457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0" dirty="0" smtClean="0">
                          <a:solidFill>
                            <a:schemeClr val="bg1">
                              <a:lumMod val="50000"/>
                            </a:schemeClr>
                          </a:solidFill>
                          <a:latin typeface="Calibri"/>
                          <a:cs typeface="Calibri"/>
                        </a:rPr>
                        <a:t>Proprietary dataset</a:t>
                      </a:r>
                      <a:r>
                        <a:rPr lang="en-US" sz="1600" b="0" baseline="0" dirty="0" smtClean="0">
                          <a:solidFill>
                            <a:schemeClr val="bg1">
                              <a:lumMod val="50000"/>
                            </a:schemeClr>
                          </a:solidFill>
                          <a:latin typeface="Calibri"/>
                          <a:cs typeface="Calibri"/>
                        </a:rPr>
                        <a:t> created to streamline loan administration with student-level data on enrollment, transfer, and completion covering </a:t>
                      </a:r>
                      <a:r>
                        <a:rPr lang="en-US" sz="1600" b="0" baseline="0" dirty="0" smtClean="0">
                          <a:solidFill>
                            <a:srgbClr val="7F7F7F"/>
                          </a:solidFill>
                          <a:latin typeface="Calibri"/>
                          <a:cs typeface="Calibri"/>
                        </a:rPr>
                        <a:t>majority of students.</a:t>
                      </a:r>
                      <a:endParaRPr lang="en-US" sz="1600" b="0" dirty="0">
                        <a:solidFill>
                          <a:srgbClr val="7F7F7F"/>
                        </a:solidFill>
                        <a:latin typeface="Calibri"/>
                        <a:cs typeface="Calibri"/>
                      </a:endParaRPr>
                    </a:p>
                  </a:txBody>
                  <a:tcPr marT="45706" marB="45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28">
                <a:tc>
                  <a:txBody>
                    <a:bodyPr/>
                    <a:lstStyle/>
                    <a:p>
                      <a:pPr algn="ctr"/>
                      <a:r>
                        <a:rPr lang="en-US" sz="1800" b="1" dirty="0" smtClean="0">
                          <a:solidFill>
                            <a:srgbClr val="C60036"/>
                          </a:solidFill>
                          <a:latin typeface="Calibri"/>
                          <a:cs typeface="Calibri"/>
                        </a:rPr>
                        <a:t>State Unit Record Systems </a:t>
                      </a:r>
                      <a:endParaRPr lang="en-US" sz="1800" b="1" dirty="0">
                        <a:solidFill>
                          <a:srgbClr val="C60036"/>
                        </a:solidFill>
                        <a:latin typeface="Calibri"/>
                        <a:cs typeface="Calibri"/>
                      </a:endParaRPr>
                    </a:p>
                  </a:txBody>
                  <a:tcPr marT="45706" marB="457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0" dirty="0" smtClean="0">
                          <a:solidFill>
                            <a:schemeClr val="bg1">
                              <a:lumMod val="50000"/>
                            </a:schemeClr>
                          </a:solidFill>
                          <a:latin typeface="Calibri"/>
                          <a:cs typeface="Calibri"/>
                        </a:rPr>
                        <a:t>Most states have</a:t>
                      </a:r>
                      <a:r>
                        <a:rPr lang="en-US" sz="1600" b="0" baseline="0" dirty="0" smtClean="0">
                          <a:solidFill>
                            <a:schemeClr val="bg1">
                              <a:lumMod val="50000"/>
                            </a:schemeClr>
                          </a:solidFill>
                          <a:latin typeface="Calibri"/>
                          <a:cs typeface="Calibri"/>
                        </a:rPr>
                        <a:t> at least one database with student-level data, usually only containing data on public institutions and often with separate systems by level.</a:t>
                      </a:r>
                      <a:endParaRPr lang="en-US" sz="1600" b="0" dirty="0">
                        <a:solidFill>
                          <a:schemeClr val="bg1">
                            <a:lumMod val="50000"/>
                          </a:schemeClr>
                        </a:solidFill>
                        <a:latin typeface="Calibri"/>
                        <a:cs typeface="Calibri"/>
                      </a:endParaRPr>
                    </a:p>
                  </a:txBody>
                  <a:tcPr marT="45706" marB="45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134">
                <a:tc>
                  <a:txBody>
                    <a:bodyPr/>
                    <a:lstStyle/>
                    <a:p>
                      <a:pPr algn="ctr"/>
                      <a:r>
                        <a:rPr lang="en-US" sz="1800" b="1" dirty="0" smtClean="0">
                          <a:solidFill>
                            <a:srgbClr val="C60036"/>
                          </a:solidFill>
                          <a:latin typeface="Calibri"/>
                          <a:cs typeface="Calibri"/>
                        </a:rPr>
                        <a:t>Institutions</a:t>
                      </a:r>
                      <a:endParaRPr lang="en-US" sz="1800" b="1" dirty="0">
                        <a:solidFill>
                          <a:srgbClr val="C60036"/>
                        </a:solidFill>
                        <a:latin typeface="Calibri"/>
                        <a:cs typeface="Calibri"/>
                      </a:endParaRPr>
                    </a:p>
                  </a:txBody>
                  <a:tcPr marT="45706" marB="457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0" dirty="0" smtClean="0">
                          <a:solidFill>
                            <a:schemeClr val="bg1">
                              <a:lumMod val="50000"/>
                            </a:schemeClr>
                          </a:solidFill>
                          <a:latin typeface="Calibri"/>
                          <a:cs typeface="Calibri"/>
                        </a:rPr>
                        <a:t>All institutions have </a:t>
                      </a:r>
                      <a:r>
                        <a:rPr lang="en-US" sz="1600" b="0" baseline="0" dirty="0" smtClean="0">
                          <a:solidFill>
                            <a:schemeClr val="bg1">
                              <a:lumMod val="50000"/>
                            </a:schemeClr>
                          </a:solidFill>
                          <a:latin typeface="Calibri"/>
                          <a:cs typeface="Calibri"/>
                        </a:rPr>
                        <a:t>student-level data for internal analysis and reporting to external agencies.</a:t>
                      </a:r>
                      <a:endParaRPr lang="en-US" sz="1600" b="0" dirty="0">
                        <a:solidFill>
                          <a:schemeClr val="bg1">
                            <a:lumMod val="50000"/>
                          </a:schemeClr>
                        </a:solidFill>
                        <a:latin typeface="Calibri"/>
                        <a:cs typeface="Calibri"/>
                      </a:endParaRPr>
                    </a:p>
                  </a:txBody>
                  <a:tcPr marT="45706" marB="45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28">
                <a:tc>
                  <a:txBody>
                    <a:bodyPr/>
                    <a:lstStyle/>
                    <a:p>
                      <a:pPr algn="ctr"/>
                      <a:r>
                        <a:rPr lang="en-US" sz="1800" b="1" dirty="0" smtClean="0">
                          <a:solidFill>
                            <a:srgbClr val="C60036"/>
                          </a:solidFill>
                          <a:latin typeface="Calibri"/>
                          <a:cs typeface="Calibri"/>
                        </a:rPr>
                        <a:t>Voluntary </a:t>
                      </a:r>
                      <a:r>
                        <a:rPr lang="en-US" sz="1800" b="1" baseline="0" dirty="0" smtClean="0">
                          <a:solidFill>
                            <a:srgbClr val="C60036"/>
                          </a:solidFill>
                          <a:latin typeface="Calibri"/>
                          <a:cs typeface="Calibri"/>
                        </a:rPr>
                        <a:t>Initiatives</a:t>
                      </a:r>
                      <a:endParaRPr lang="en-US" sz="1800" b="1" dirty="0">
                        <a:solidFill>
                          <a:srgbClr val="C60036"/>
                        </a:solidFill>
                        <a:latin typeface="Calibri"/>
                        <a:cs typeface="Calibri"/>
                      </a:endParaRPr>
                    </a:p>
                  </a:txBody>
                  <a:tcPr marT="45706" marB="457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0" dirty="0" smtClean="0">
                          <a:solidFill>
                            <a:schemeClr val="bg1">
                              <a:lumMod val="50000"/>
                            </a:schemeClr>
                          </a:solidFill>
                          <a:latin typeface="Calibri"/>
                          <a:cs typeface="Calibri"/>
                        </a:rPr>
                        <a:t>Voluntary initiatives</a:t>
                      </a:r>
                      <a:r>
                        <a:rPr lang="en-US" sz="1600" b="0" baseline="0" dirty="0" smtClean="0">
                          <a:solidFill>
                            <a:schemeClr val="bg1">
                              <a:lumMod val="50000"/>
                            </a:schemeClr>
                          </a:solidFill>
                          <a:latin typeface="Calibri"/>
                          <a:cs typeface="Calibri"/>
                        </a:rPr>
                        <a:t> such as Complete College America, Achieving the Dream, Voluntary System of Accountability collect aggregate or student-level data.</a:t>
                      </a:r>
                      <a:endParaRPr lang="en-US" sz="1600" b="0" dirty="0">
                        <a:solidFill>
                          <a:schemeClr val="bg1">
                            <a:lumMod val="50000"/>
                          </a:schemeClr>
                        </a:solidFill>
                        <a:latin typeface="Calibri"/>
                        <a:cs typeface="Calibri"/>
                      </a:endParaRPr>
                    </a:p>
                  </a:txBody>
                  <a:tcPr marT="45706" marB="457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8</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9"/>
          <p:cNvPicPr>
            <a:picLocks noChangeAspect="1" noChangeArrowheads="1"/>
          </p:cNvPicPr>
          <p:nvPr/>
        </p:nvPicPr>
        <p:blipFill>
          <a:blip r:embed="rId3">
            <a:extLst>
              <a:ext uri="{28A0092B-C50C-407E-A947-70E740481C1C}">
                <a14:useLocalDpi xmlns:a14="http://schemas.microsoft.com/office/drawing/2010/main" val="0"/>
              </a:ext>
            </a:extLst>
          </a:blip>
          <a:srcRect l="64987" t="11307" r="15575" b="8868"/>
          <a:stretch>
            <a:fillRect/>
          </a:stretch>
        </p:blipFill>
        <p:spPr bwMode="auto">
          <a:xfrm>
            <a:off x="3223259" y="1176282"/>
            <a:ext cx="4914901" cy="567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Title 1"/>
          <p:cNvSpPr>
            <a:spLocks noGrp="1"/>
          </p:cNvSpPr>
          <p:nvPr>
            <p:ph type="title"/>
          </p:nvPr>
        </p:nvSpPr>
        <p:spPr>
          <a:xfrm>
            <a:off x="2082800" y="12700"/>
            <a:ext cx="6959600" cy="609600"/>
          </a:xfrm>
        </p:spPr>
        <p:txBody>
          <a:bodyPr anchor="t"/>
          <a:lstStyle/>
          <a:p>
            <a:pPr algn="just"/>
            <a:r>
              <a:rPr lang="en-US" altLang="en-US" sz="3600" b="1" dirty="0" smtClean="0">
                <a:solidFill>
                  <a:srgbClr val="C60036"/>
                </a:solidFill>
                <a:latin typeface="Calibri" pitchFamily="34" charset="0"/>
              </a:rPr>
              <a:t>HOW AVAILABLE ARE THE DATA AT THE FEDERAL LEVEL?</a:t>
            </a:r>
          </a:p>
        </p:txBody>
      </p:sp>
      <p:sp>
        <p:nvSpPr>
          <p:cNvPr id="5" name="Slide Number Placeholder 1"/>
          <p:cNvSpPr txBox="1">
            <a:spLocks/>
          </p:cNvSpPr>
          <p:nvPr/>
        </p:nvSpPr>
        <p:spPr bwMode="auto">
          <a:xfrm>
            <a:off x="8229599" y="6400806"/>
            <a:ext cx="91442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fld id="{472CE817-1342-40E1-AE26-805FFC3BA101}" type="slidenum">
              <a:rPr lang="en-US" altLang="en-US" sz="1100" smtClean="0">
                <a:solidFill>
                  <a:schemeClr val="bg1">
                    <a:lumMod val="50000"/>
                  </a:schemeClr>
                </a:solidFill>
                <a:latin typeface="Calibri" panose="020F0502020204030204" pitchFamily="34" charset="0"/>
              </a:rPr>
              <a:pPr algn="ctr">
                <a:defRPr/>
              </a:pPr>
              <a:t>9</a:t>
            </a:fld>
            <a:endParaRPr lang="en-US" altLang="en-US" sz="1100" dirty="0">
              <a:solidFill>
                <a:schemeClr val="bg1">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qzfa xmlns="95911477-3ea7-4cb4-a6de-9301e4d104e9" xsi:nil="true"/>
    <Description0 xmlns="95911477-3ea7-4cb4-a6de-9301e4d104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1ACE8879632041AE3A34E1FC9D0DB4" ma:contentTypeVersion="" ma:contentTypeDescription="Create a new document." ma:contentTypeScope="" ma:versionID="e0993c2c60593d1419394368dda3ea26">
  <xsd:schema xmlns:xsd="http://www.w3.org/2001/XMLSchema" xmlns:xs="http://www.w3.org/2001/XMLSchema" xmlns:p="http://schemas.microsoft.com/office/2006/metadata/properties" xmlns:ns2="6f0ad245-03d0-41fe-bfe7-3cf0f5661bc2" xmlns:ns3="95911477-3ea7-4cb4-a6de-9301e4d104e9" targetNamespace="http://schemas.microsoft.com/office/2006/metadata/properties" ma:root="true" ma:fieldsID="e1266b375b9ecb2317f227e371a5e2a8" ns2:_="" ns3:_="">
    <xsd:import namespace="6f0ad245-03d0-41fe-bfe7-3cf0f5661bc2"/>
    <xsd:import namespace="95911477-3ea7-4cb4-a6de-9301e4d104e9"/>
    <xsd:element name="properties">
      <xsd:complexType>
        <xsd:sequence>
          <xsd:element name="documentManagement">
            <xsd:complexType>
              <xsd:all>
                <xsd:element ref="ns2:SharedWithUsers" minOccurs="0"/>
                <xsd:element ref="ns3:qzfa"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ad245-03d0-41fe-bfe7-3cf0f5661b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11477-3ea7-4cb4-a6de-9301e4d104e9" elementFormDefault="qualified">
    <xsd:import namespace="http://schemas.microsoft.com/office/2006/documentManagement/types"/>
    <xsd:import namespace="http://schemas.microsoft.com/office/infopath/2007/PartnerControls"/>
    <xsd:element name="qzfa" ma:index="9" nillable="true" ma:displayName="Text" ma:internalName="qzfa">
      <xsd:simpleType>
        <xsd:restriction base="dms:Text"/>
      </xsd:simpleType>
    </xsd:element>
    <xsd:element name="Description0" ma:index="10"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C6B161-6E28-4BBD-BA6C-5B6E63122115}">
  <ds:schemaRefs>
    <ds:schemaRef ds:uri="http://schemas.microsoft.com/sharepoint/v3/contenttype/forms"/>
  </ds:schemaRefs>
</ds:datastoreItem>
</file>

<file path=customXml/itemProps2.xml><?xml version="1.0" encoding="utf-8"?>
<ds:datastoreItem xmlns:ds="http://schemas.openxmlformats.org/officeDocument/2006/customXml" ds:itemID="{692B576B-D56E-49EB-B0DC-1023083DDE57}">
  <ds:schemaRefs>
    <ds:schemaRef ds:uri="http://purl.org/dc/dcmitype/"/>
    <ds:schemaRef ds:uri="http://purl.org/dc/elements/1.1/"/>
    <ds:schemaRef ds:uri="95911477-3ea7-4cb4-a6de-9301e4d104e9"/>
    <ds:schemaRef ds:uri="http://schemas.microsoft.com/office/2006/metadata/properties"/>
    <ds:schemaRef ds:uri="http://purl.org/dc/terms/"/>
    <ds:schemaRef ds:uri="6f0ad245-03d0-41fe-bfe7-3cf0f5661bc2"/>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1454035-AD9D-488F-9354-C3E8ED241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ad245-03d0-41fe-bfe7-3cf0f5661bc2"/>
    <ds:schemaRef ds:uri="95911477-3ea7-4cb4-a6de-9301e4d104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4201</TotalTime>
  <Words>1032</Words>
  <Application>Microsoft Office PowerPoint</Application>
  <PresentationFormat>On-screen Show (4:3)</PresentationFormat>
  <Paragraphs>187</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ＭＳ Ｐゴシック</vt:lpstr>
      <vt:lpstr>Arial</vt:lpstr>
      <vt:lpstr>Calibri</vt:lpstr>
      <vt:lpstr>Wingdings</vt:lpstr>
      <vt:lpstr>Blank Presentation</vt:lpstr>
      <vt:lpstr>1_Blank Presentation</vt:lpstr>
      <vt:lpstr>Mapping the Postsecondary Data Domain: Problems and Possibilities</vt:lpstr>
      <vt:lpstr>PowerPoint Presentation</vt:lpstr>
      <vt:lpstr>PowerPoint Presentation</vt:lpstr>
      <vt:lpstr>THE MILLION DOLLAR QUESTION Is it the right one? Can we answer it?</vt:lpstr>
      <vt:lpstr>WHAT ARE THE CORE QUESTIONS ABOUT HIGHER EDUCATION?</vt:lpstr>
      <vt:lpstr>WHAT ELSE DO WE NEED TO KNOW ABOUT HIGHER EDUCATION?</vt:lpstr>
      <vt:lpstr>WHAT DO STATES NEED TO KNOW ABOUT HIGHER EDUCATION?</vt:lpstr>
      <vt:lpstr>DO THE DATA EXIST TO ANSWER THESE QUESTIONS?</vt:lpstr>
      <vt:lpstr>HOW AVAILABLE ARE THE DATA AT THE FEDERAL LEVEL?</vt:lpstr>
      <vt:lpstr>COMING SOON: HOW AVAILABLE ARE THE DATA IN NON-FEDERAL DATA SETS?</vt:lpstr>
      <vt:lpstr>HOW TO IMPROVE DATA SYSTEMS TO ANSWER CORE QUESTIONS? </vt:lpstr>
      <vt:lpstr>OTHER OPTIONS TO IMPROVE HIGHER EDUCATION DATA?</vt:lpstr>
      <vt:lpstr>HOW DO DATA FLOW?</vt:lpstr>
      <vt:lpstr>HOW TO IMPROVE DATA SYSTEMS TO ANSWER CORE QUESTIONS? </vt:lpstr>
      <vt:lpstr>HOW CAN STATES USE DATA?</vt:lpstr>
      <vt:lpstr>Stay engaged!  E-mail us to join the  PostsecData listserv  Mamie Voight, mvoight@ihep.org   Follow us on Twitter:  @PostsecData and @IHEPTweets </vt:lpstr>
    </vt:vector>
  </TitlesOfParts>
  <Company>Design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Issues and Trends In Higher Education Financing The Emerging Private Sector Role</dc:title>
  <dc:creator>Huelsman, Mark</dc:creator>
  <cp:lastModifiedBy>Mamie Voight</cp:lastModifiedBy>
  <cp:revision>322</cp:revision>
  <cp:lastPrinted>2014-06-23T19:34:12Z</cp:lastPrinted>
  <dcterms:created xsi:type="dcterms:W3CDTF">2013-04-02T15:21:53Z</dcterms:created>
  <dcterms:modified xsi:type="dcterms:W3CDTF">2014-10-27T02:36:22Z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qd">
    <vt:lpwstr/>
  </property>
  <property fmtid="{D5CDD505-2E9C-101B-9397-08002B2CF9AE}" pid="3" name="ContentTypeId">
    <vt:lpwstr>0x010100171ACE8879632041AE3A34E1FC9D0DB4</vt:lpwstr>
  </property>
</Properties>
</file>