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329" r:id="rId2"/>
    <p:sldId id="330" r:id="rId3"/>
    <p:sldId id="258" r:id="rId4"/>
    <p:sldId id="269" r:id="rId5"/>
    <p:sldId id="270" r:id="rId6"/>
    <p:sldId id="280" r:id="rId7"/>
    <p:sldId id="271" r:id="rId8"/>
    <p:sldId id="260" r:id="rId9"/>
    <p:sldId id="265" r:id="rId10"/>
    <p:sldId id="273" r:id="rId11"/>
    <p:sldId id="307" r:id="rId12"/>
    <p:sldId id="308" r:id="rId13"/>
    <p:sldId id="272" r:id="rId14"/>
    <p:sldId id="278" r:id="rId15"/>
    <p:sldId id="261" r:id="rId16"/>
    <p:sldId id="343" r:id="rId17"/>
    <p:sldId id="332" r:id="rId18"/>
    <p:sldId id="275" r:id="rId19"/>
    <p:sldId id="277" r:id="rId20"/>
    <p:sldId id="333" r:id="rId21"/>
    <p:sldId id="262" r:id="rId22"/>
    <p:sldId id="267" r:id="rId23"/>
    <p:sldId id="334" r:id="rId24"/>
    <p:sldId id="311" r:id="rId25"/>
    <p:sldId id="282" r:id="rId26"/>
    <p:sldId id="344" r:id="rId27"/>
    <p:sldId id="263" r:id="rId28"/>
    <p:sldId id="336" r:id="rId29"/>
    <p:sldId id="337" r:id="rId30"/>
    <p:sldId id="345" r:id="rId31"/>
    <p:sldId id="268" r:id="rId32"/>
    <p:sldId id="295" r:id="rId33"/>
    <p:sldId id="296" r:id="rId34"/>
    <p:sldId id="297" r:id="rId35"/>
    <p:sldId id="338" r:id="rId36"/>
    <p:sldId id="339" r:id="rId37"/>
    <p:sldId id="340" r:id="rId38"/>
    <p:sldId id="342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A3D"/>
    <a:srgbClr val="B83F97"/>
    <a:srgbClr val="004A87"/>
    <a:srgbClr val="E6B9B8"/>
    <a:srgbClr val="57585A"/>
    <a:srgbClr val="DF7F26"/>
    <a:srgbClr val="F7F7F7"/>
    <a:srgbClr val="CFDDE8"/>
    <a:srgbClr val="F2F2F2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10" autoAdjust="0"/>
    <p:restoredTop sz="94660"/>
  </p:normalViewPr>
  <p:slideViewPr>
    <p:cSldViewPr snapToGrid="0">
      <p:cViewPr varScale="1">
        <p:scale>
          <a:sx n="74" d="100"/>
          <a:sy n="74" d="100"/>
        </p:scale>
        <p:origin x="35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7206CF-CFC4-4AAB-A206-F7329095966D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869008-A39F-4FE5-A9FE-F624518D0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7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CA0F2F-E892-4196-AD13-110937E49902}" type="slidenum">
              <a:rPr lang="en-US"/>
              <a:pPr/>
              <a:t>38</a:t>
            </a:fld>
            <a:endParaRPr lang="en-US" dirty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58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9F3E6B-D479-405D-873F-86D6072062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31B996B-E84B-4498-83B0-F0B85F1B9D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5374806-05E7-44F5-AF21-A2242782C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B2FB-6549-4F94-AF0D-CFFA8605915A}" type="datetime1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B37DDC9-B934-4473-B37A-3E3CCE3B0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A09583-4C30-4918-AA42-CFE212C56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19923-C043-4AF1-B469-21EB4EB33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844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6B43D8-941B-4E4D-8151-11D74AA4A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BCFFCF7-15C1-45DB-8C0C-EC201A5203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46A4FDD-9EA3-444E-B190-5DF98E79D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7AA82-7829-4B53-95B4-0CE5EE2A2B38}" type="datetime1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C69A3E0-D9A1-454A-94D7-5268AB0D9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69DE7C8-3E05-4411-A7E0-3DF56B464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19923-C043-4AF1-B469-21EB4EB33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160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0D6188E-198E-457A-AFA5-0EA3F94A0A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0775D90-6B95-41BE-B9FA-A7F9FD83C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F852F99-9B82-43B2-8581-66BEBABD9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13371-9D16-4208-B5B8-B117996DCD7C}" type="datetime1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D805FA6-AB8A-47D4-9EFB-74D38E230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2D8533F-D9E3-4188-BB2F-3406F98BA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19923-C043-4AF1-B469-21EB4EB33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84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A383D9-F1DE-4D82-AE65-BD0A37CAB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640A3B9-31F7-45F5-83F2-C4AF175CCA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3DA89A6-4709-48B2-AE24-00ED9E69E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2EDA5-0232-42A9-8B16-61EBF0B2DD75}" type="datetime1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6C279C5-CC0B-45B3-A8C2-25C817810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CE06CA0-1228-4E75-9B0E-C1086CB73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19923-C043-4AF1-B469-21EB4EB33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253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8BFD3A-DA46-4B70-A15D-7286FE475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AD9AB1A-502D-4A08-AECC-109D5656DB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48B112E-D315-4E50-889F-20EB11289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C30C0-17AE-4EF7-B593-C2D1C2966A22}" type="datetime1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728C70E-0234-4E77-9C02-84D007039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C2AE5D3-EE87-45C8-94D8-262145BF5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19923-C043-4AF1-B469-21EB4EB33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06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F5AB54-66D9-47C8-84A8-CC60E53C7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727EBC9-9722-411B-A612-E858EC45CC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CC09839-BCCD-4A66-A394-BF72371242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5E7E8B6-E8BC-4A9E-AD42-F9B4D1C50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B0B3-FDF4-43F6-A642-06330205B57F}" type="datetime1">
              <a:rPr lang="en-US" smtClean="0"/>
              <a:t>10/18/2018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6B59287-1489-40EA-953C-A01998375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2CE5AC5-938F-4803-8004-76C76E775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19923-C043-4AF1-B469-21EB4EB33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158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022382-749E-4A18-B8A7-EAFA0EE71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AF6A5F6-9775-46DA-AEBF-703472E425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41C8C0E-C8C4-4375-B3F2-E96736511F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C04A313-5967-4FDF-91C5-0063BA7C41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1036A6B-1E5D-483B-97EC-C79A828349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44A2BCA-A1D1-4249-9984-E9B5C692F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F1835-9FA8-4159-9D7A-7698DD3B2435}" type="datetime1">
              <a:rPr lang="en-US" smtClean="0"/>
              <a:t>10/18/2018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5C3C588-59A6-46E9-AA7B-30675527F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568FF67-9990-4739-A407-B229E2E4C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19923-C043-4AF1-B469-21EB4EB33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64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211613-8563-4C75-B4FB-DF8FE978A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25F33CB-A261-4AC6-B091-BF6625C24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6DFF3-23F9-4750-AC43-FFC8417E3426}" type="datetime1">
              <a:rPr lang="en-US" smtClean="0"/>
              <a:t>10/18/2018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A54EEEE-57B1-4292-8640-07677893D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5852C6B-1FC2-4077-9D9F-968D70A4F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19923-C043-4AF1-B469-21EB4EB33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391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8723680-733B-4BE1-B653-E47BEE985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52963-A0FE-4A9E-A9BC-6F557209185D}" type="datetime1">
              <a:rPr lang="en-US" smtClean="0"/>
              <a:t>10/18/2018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42C7B49-A65F-43A0-BE3F-F0274FDB1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AD959C7-AB1A-4C4B-917D-A95D043D7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19923-C043-4AF1-B469-21EB4EB33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36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D26489-A0E7-4663-AF72-8EB81FF2F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A959AB0-1F48-47FA-807B-6D8BE0FF62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BAD502C-72A3-41DD-A5E1-4A00B5D206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931CD67-ECE7-4703-BBE8-1E3B787FF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CE-1645-4D9B-B346-D75B0ED0C2B2}" type="datetime1">
              <a:rPr lang="en-US" smtClean="0"/>
              <a:t>10/18/2018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70EBEF0-CAD6-401A-9382-4FEBE5977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B834BF2-61A4-4091-9389-E854FAAD7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19923-C043-4AF1-B469-21EB4EB33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1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C64285-47E7-42EA-953E-98CEA2BD6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7E4F283-CC44-41AF-8BE3-A4F87B077F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C977E5D-2E1C-475C-B78D-4729F9707A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025D9C5-AB84-43D0-932D-51014A8A1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ACFBC-4E02-491A-97F4-87B38BF1D60B}" type="datetime1">
              <a:rPr lang="en-US" smtClean="0"/>
              <a:t>10/18/2018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18A23D6-A9CC-4276-B217-A1C4C69BC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33380C5-5920-418C-8F84-DDA2257F7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19923-C043-4AF1-B469-21EB4EB33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892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DC214E1-78A1-4838-B1D4-FB3D2D705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103A898-D76B-4E04-BF3A-C478F39BE4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081841C-1A70-4C58-9B69-9E9CBAAF83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738D3-4D3F-4F3D-82E5-C62B84699B33}" type="datetime1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FCF5146-89EF-47EA-B284-126819F409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DD40F9E-E577-4BFB-86C6-CCC89CA8B8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0315" y="827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ADA19923-C043-4AF1-B469-21EB4EB338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121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microsoft.com/office/2007/relationships/hdphoto" Target="../media/hdphoto5.wd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ytimes.com/interactive/2018/us/elections/house-race-ratings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ytimes.com/interactive/2018/02/07/us/politics/senate-midterm-elections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rystalball.centerforpolitics.org/crystalball/2018-senate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0CDEA7CA-352B-42C0-B99B-828D01C5AC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1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3">
                  <a:lumMod val="95000"/>
                  <a:lumOff val="5000"/>
                </a:schemeClr>
              </a:gs>
              <a:gs pos="0">
                <a:schemeClr val="accent3">
                  <a:lumMod val="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10C059B3-96EC-4900-91FB-E90FA86E1E07}"/>
              </a:ext>
            </a:extLst>
          </p:cNvPr>
          <p:cNvSpPr/>
          <p:nvPr/>
        </p:nvSpPr>
        <p:spPr>
          <a:xfrm rot="10800000">
            <a:off x="734214" y="0"/>
            <a:ext cx="3740946" cy="3140275"/>
          </a:xfrm>
          <a:custGeom>
            <a:avLst/>
            <a:gdLst>
              <a:gd name="connsiteX0" fmla="*/ 1870473 w 3740946"/>
              <a:gd name="connsiteY0" fmla="*/ 0 h 3140275"/>
              <a:gd name="connsiteX1" fmla="*/ 3740946 w 3740946"/>
              <a:gd name="connsiteY1" fmla="*/ 1806773 h 3140275"/>
              <a:gd name="connsiteX2" fmla="*/ 3193097 w 3740946"/>
              <a:gd name="connsiteY2" fmla="*/ 3084355 h 3140275"/>
              <a:gd name="connsiteX3" fmla="*/ 3129400 w 3740946"/>
              <a:gd name="connsiteY3" fmla="*/ 3140275 h 3140275"/>
              <a:gd name="connsiteX4" fmla="*/ 611546 w 3740946"/>
              <a:gd name="connsiteY4" fmla="*/ 3140275 h 3140275"/>
              <a:gd name="connsiteX5" fmla="*/ 547849 w 3740946"/>
              <a:gd name="connsiteY5" fmla="*/ 3084355 h 3140275"/>
              <a:gd name="connsiteX6" fmla="*/ 0 w 3740946"/>
              <a:gd name="connsiteY6" fmla="*/ 1806773 h 3140275"/>
              <a:gd name="connsiteX7" fmla="*/ 1870473 w 3740946"/>
              <a:gd name="connsiteY7" fmla="*/ 0 h 3140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40946" h="3140275">
                <a:moveTo>
                  <a:pt x="1870473" y="0"/>
                </a:moveTo>
                <a:cubicBezTo>
                  <a:pt x="2903507" y="0"/>
                  <a:pt x="3740946" y="808920"/>
                  <a:pt x="3740946" y="1806773"/>
                </a:cubicBezTo>
                <a:cubicBezTo>
                  <a:pt x="3740946" y="2305700"/>
                  <a:pt x="3531586" y="2757393"/>
                  <a:pt x="3193097" y="3084355"/>
                </a:cubicBezTo>
                <a:lnTo>
                  <a:pt x="3129400" y="3140275"/>
                </a:lnTo>
                <a:lnTo>
                  <a:pt x="611546" y="3140275"/>
                </a:lnTo>
                <a:lnTo>
                  <a:pt x="547849" y="3084355"/>
                </a:lnTo>
                <a:cubicBezTo>
                  <a:pt x="209360" y="2757393"/>
                  <a:pt x="0" y="2305700"/>
                  <a:pt x="0" y="1806773"/>
                </a:cubicBezTo>
                <a:cubicBezTo>
                  <a:pt x="0" y="808920"/>
                  <a:pt x="837439" y="0"/>
                  <a:pt x="1870473" y="0"/>
                </a:cubicBezTo>
                <a:close/>
              </a:path>
            </a:pathLst>
          </a:custGeom>
          <a:solidFill>
            <a:srgbClr val="004A87">
              <a:alpha val="8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7DD81992-F083-4362-B177-C00DD28ABC5C}"/>
              </a:ext>
            </a:extLst>
          </p:cNvPr>
          <p:cNvSpPr/>
          <p:nvPr/>
        </p:nvSpPr>
        <p:spPr>
          <a:xfrm>
            <a:off x="-12308" y="2165746"/>
            <a:ext cx="2616995" cy="2555082"/>
          </a:xfrm>
          <a:prstGeom prst="ellipse">
            <a:avLst/>
          </a:prstGeom>
          <a:solidFill>
            <a:srgbClr val="DF7F26">
              <a:alpha val="8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A37BEE70-19AC-4A29-B830-C7BB4233215E}"/>
              </a:ext>
            </a:extLst>
          </p:cNvPr>
          <p:cNvSpPr/>
          <p:nvPr/>
        </p:nvSpPr>
        <p:spPr>
          <a:xfrm>
            <a:off x="1572750" y="1157506"/>
            <a:ext cx="5465100" cy="5572124"/>
          </a:xfrm>
          <a:prstGeom prst="ellipse">
            <a:avLst/>
          </a:prstGeom>
          <a:solidFill>
            <a:srgbClr val="B83F97">
              <a:alpha val="8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xmlns="" id="{5DD4DFFB-62DF-4770-B172-0F7AA9CAB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2100" y="1837531"/>
            <a:ext cx="5486400" cy="994372"/>
          </a:xfrm>
        </p:spPr>
        <p:txBody>
          <a:bodyPr>
            <a:normAutofit/>
          </a:bodyPr>
          <a:lstStyle/>
          <a:p>
            <a:pPr algn="ctr"/>
            <a:r>
              <a:rPr lang="en-US" sz="230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National Association of Student </a:t>
            </a:r>
            <a:br>
              <a:rPr lang="en-US" sz="230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30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Financial Aid Administrators</a:t>
            </a:r>
            <a:endParaRPr lang="en-US" sz="23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1A978237-E60C-4D06-B07D-646A22D580E9}"/>
              </a:ext>
            </a:extLst>
          </p:cNvPr>
          <p:cNvGrpSpPr/>
          <p:nvPr/>
        </p:nvGrpSpPr>
        <p:grpSpPr>
          <a:xfrm>
            <a:off x="9356651" y="6103084"/>
            <a:ext cx="2630534" cy="754917"/>
            <a:chOff x="9356651" y="6103084"/>
            <a:chExt cx="2630534" cy="754917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07C594C6-277D-458E-8EBA-4E5075260131}"/>
                </a:ext>
              </a:extLst>
            </p:cNvPr>
            <p:cNvSpPr/>
            <p:nvPr/>
          </p:nvSpPr>
          <p:spPr>
            <a:xfrm>
              <a:off x="9356651" y="6103084"/>
              <a:ext cx="2630534" cy="754917"/>
            </a:xfrm>
            <a:prstGeom prst="rect">
              <a:avLst/>
            </a:prstGeom>
            <a:solidFill>
              <a:srgbClr val="004A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5AFD02CF-0C1B-4EEF-A5AD-490C1B3675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59833" y="6231453"/>
              <a:ext cx="2024170" cy="498177"/>
            </a:xfrm>
            <a:prstGeom prst="rect">
              <a:avLst/>
            </a:prstGeom>
          </p:spPr>
        </p:pic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857F44F2-891C-4861-8A8F-6EB7D0DC2DE7}"/>
              </a:ext>
            </a:extLst>
          </p:cNvPr>
          <p:cNvCxnSpPr>
            <a:cxnSpLocks/>
          </p:cNvCxnSpPr>
          <p:nvPr/>
        </p:nvCxnSpPr>
        <p:spPr>
          <a:xfrm>
            <a:off x="3556000" y="3082568"/>
            <a:ext cx="15087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EFE4DFC4-E759-4B7B-886D-FF1F41CDA48D}"/>
              </a:ext>
            </a:extLst>
          </p:cNvPr>
          <p:cNvCxnSpPr>
            <a:cxnSpLocks/>
          </p:cNvCxnSpPr>
          <p:nvPr/>
        </p:nvCxnSpPr>
        <p:spPr>
          <a:xfrm>
            <a:off x="3556000" y="4279744"/>
            <a:ext cx="15087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3">
            <a:extLst>
              <a:ext uri="{FF2B5EF4-FFF2-40B4-BE49-F238E27FC236}">
                <a16:creationId xmlns:a16="http://schemas.microsoft.com/office/drawing/2014/main" xmlns="" id="{B4EFF546-F8C0-4072-85E5-BCF8834AA6DB}"/>
              </a:ext>
            </a:extLst>
          </p:cNvPr>
          <p:cNvSpPr txBox="1">
            <a:spLocks/>
          </p:cNvSpPr>
          <p:nvPr/>
        </p:nvSpPr>
        <p:spPr>
          <a:xfrm>
            <a:off x="1562100" y="3150073"/>
            <a:ext cx="5486400" cy="1126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pc="1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NASFAA Update</a:t>
            </a:r>
            <a:endParaRPr lang="en-US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20" name="Title 13">
            <a:extLst>
              <a:ext uri="{FF2B5EF4-FFF2-40B4-BE49-F238E27FC236}">
                <a16:creationId xmlns:a16="http://schemas.microsoft.com/office/drawing/2014/main" xmlns="" id="{C60AF8B0-A959-4C9A-8F6A-773A2949DBE2}"/>
              </a:ext>
            </a:extLst>
          </p:cNvPr>
          <p:cNvSpPr txBox="1">
            <a:spLocks/>
          </p:cNvSpPr>
          <p:nvPr/>
        </p:nvSpPr>
        <p:spPr>
          <a:xfrm>
            <a:off x="2452785" y="4638680"/>
            <a:ext cx="3716166" cy="13346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2000" dirty="0">
                <a:solidFill>
                  <a:schemeClr val="bg1"/>
                </a:solidFill>
              </a:rPr>
              <a:t>Stephen Payne</a:t>
            </a:r>
          </a:p>
          <a:p>
            <a:pPr algn="ctr">
              <a:lnSpc>
                <a:spcPct val="120000"/>
              </a:lnSpc>
            </a:pPr>
            <a:r>
              <a:rPr lang="en-US" sz="2000" dirty="0">
                <a:solidFill>
                  <a:schemeClr val="bg1"/>
                </a:solidFill>
              </a:rPr>
              <a:t>NASSGAP - Albuquerque</a:t>
            </a:r>
          </a:p>
          <a:p>
            <a:pPr algn="ctr">
              <a:lnSpc>
                <a:spcPct val="100000"/>
              </a:lnSpc>
            </a:pPr>
            <a:r>
              <a:rPr lang="en-US" sz="20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</a:t>
            </a:r>
            <a:br>
              <a:rPr lang="en-US" sz="2000" dirty="0">
                <a:solidFill>
                  <a:schemeClr val="bg1"/>
                </a:solidFill>
                <a:latin typeface="Franklin Gothic Medium Cond" panose="020B0606030402020204" pitchFamily="34" charset="0"/>
              </a:rPr>
            </a:br>
            <a:r>
              <a:rPr lang="en-US" sz="20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October 18, 2018</a:t>
            </a:r>
            <a:endParaRPr lang="en-US" sz="20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417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xmlns="" id="{1787FFD5-5D8D-48BD-A5FB-36580DDBA71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44855" y="1219761"/>
          <a:ext cx="10819447" cy="506947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276725">
                  <a:extLst>
                    <a:ext uri="{9D8B030D-6E8A-4147-A177-3AD203B41FA5}">
                      <a16:colId xmlns:a16="http://schemas.microsoft.com/office/drawing/2014/main" xmlns="" val="1013294942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xmlns="" val="4261305002"/>
                    </a:ext>
                  </a:extLst>
                </a:gridCol>
                <a:gridCol w="1647825">
                  <a:extLst>
                    <a:ext uri="{9D8B030D-6E8A-4147-A177-3AD203B41FA5}">
                      <a16:colId xmlns:a16="http://schemas.microsoft.com/office/drawing/2014/main" xmlns="" val="4191601387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xmlns="" val="2105521319"/>
                    </a:ext>
                  </a:extLst>
                </a:gridCol>
                <a:gridCol w="1542097">
                  <a:extLst>
                    <a:ext uri="{9D8B030D-6E8A-4147-A177-3AD203B41FA5}">
                      <a16:colId xmlns:a16="http://schemas.microsoft.com/office/drawing/2014/main" xmlns="" val="4294962126"/>
                    </a:ext>
                  </a:extLst>
                </a:gridCol>
              </a:tblGrid>
              <a:tr h="72037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Franklin Gothic Medium Cond" panose="020B0606030402020204" pitchFamily="34" charset="0"/>
                        </a:rPr>
                        <a:t>Issue</a:t>
                      </a:r>
                    </a:p>
                  </a:txBody>
                  <a:tcPr anchor="ctr">
                    <a:solidFill>
                      <a:srgbClr val="57585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Bef>
                          <a:spcPts val="0"/>
                        </a:spcBef>
                      </a:pPr>
                      <a:r>
                        <a:rPr lang="en-US" sz="2400" b="0" dirty="0">
                          <a:latin typeface="Franklin Gothic Medium Cond" panose="020B0606030402020204" pitchFamily="34" charset="0"/>
                        </a:rPr>
                        <a:t>House </a:t>
                      </a:r>
                    </a:p>
                    <a:p>
                      <a:pPr algn="ctr">
                        <a:lnSpc>
                          <a:spcPct val="80000"/>
                        </a:lnSpc>
                        <a:spcBef>
                          <a:spcPts val="0"/>
                        </a:spcBef>
                      </a:pPr>
                      <a:r>
                        <a:rPr lang="en-US" sz="2400" b="0" dirty="0">
                          <a:latin typeface="Franklin Gothic Medium Cond" panose="020B0606030402020204" pitchFamily="34" charset="0"/>
                        </a:rPr>
                        <a:t>Republicans</a:t>
                      </a:r>
                    </a:p>
                  </a:txBody>
                  <a:tcPr anchor="ctr">
                    <a:solidFill>
                      <a:srgbClr val="57585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Bef>
                          <a:spcPts val="0"/>
                        </a:spcBef>
                      </a:pPr>
                      <a:r>
                        <a:rPr lang="en-US" sz="2400" b="0" dirty="0">
                          <a:latin typeface="Franklin Gothic Medium Cond" panose="020B0606030402020204" pitchFamily="34" charset="0"/>
                        </a:rPr>
                        <a:t>House </a:t>
                      </a:r>
                    </a:p>
                    <a:p>
                      <a:pPr algn="ctr">
                        <a:lnSpc>
                          <a:spcPct val="80000"/>
                        </a:lnSpc>
                        <a:spcBef>
                          <a:spcPts val="0"/>
                        </a:spcBef>
                      </a:pPr>
                      <a:r>
                        <a:rPr lang="en-US" sz="2400" b="0" dirty="0">
                          <a:latin typeface="Franklin Gothic Medium Cond" panose="020B0606030402020204" pitchFamily="34" charset="0"/>
                        </a:rPr>
                        <a:t>Democrats</a:t>
                      </a:r>
                    </a:p>
                  </a:txBody>
                  <a:tcPr anchor="ctr">
                    <a:solidFill>
                      <a:srgbClr val="57585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Bef>
                          <a:spcPts val="0"/>
                        </a:spcBef>
                      </a:pPr>
                      <a:r>
                        <a:rPr lang="en-US" sz="2400" b="0" dirty="0">
                          <a:latin typeface="Franklin Gothic Medium Cond" panose="020B0606030402020204" pitchFamily="34" charset="0"/>
                        </a:rPr>
                        <a:t>Senate Republicans</a:t>
                      </a:r>
                    </a:p>
                  </a:txBody>
                  <a:tcPr anchor="ctr">
                    <a:solidFill>
                      <a:srgbClr val="57585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Bef>
                          <a:spcPts val="0"/>
                        </a:spcBef>
                      </a:pPr>
                      <a:r>
                        <a:rPr lang="en-US" sz="2400" b="0" dirty="0">
                          <a:latin typeface="Franklin Gothic Medium Cond" panose="020B0606030402020204" pitchFamily="34" charset="0"/>
                        </a:rPr>
                        <a:t>Senate Democrats</a:t>
                      </a:r>
                    </a:p>
                  </a:txBody>
                  <a:tcPr anchor="ctr">
                    <a:solidFill>
                      <a:srgbClr val="5758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86276703"/>
                  </a:ext>
                </a:extLst>
              </a:tr>
              <a:tr h="46969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“One Grant, One Loan”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✓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3A3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✓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3A3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627435583"/>
                  </a:ext>
                </a:extLst>
              </a:tr>
              <a:tr h="46969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FAFSA simplification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✓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3A3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✓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3A3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✓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3A3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632873557"/>
                  </a:ext>
                </a:extLst>
              </a:tr>
              <a:tr h="46969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Risk-sharing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✓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3A3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✓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3A3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✓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3A3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✓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3A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93068646"/>
                  </a:ext>
                </a:extLst>
              </a:tr>
              <a:tr h="46969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Free college for two years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✓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3A3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✓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3A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39371900"/>
                  </a:ext>
                </a:extLst>
              </a:tr>
              <a:tr h="49117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Pell Grant increases tied to inflation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✓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3A3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✓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3A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43673962"/>
                  </a:ext>
                </a:extLst>
              </a:tr>
              <a:tr h="49117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Pell Grants for short-term programs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✓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3A3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✓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3A3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619876106"/>
                  </a:ext>
                </a:extLst>
              </a:tr>
              <a:tr h="49117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Eliminate origination fees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✓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3A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✓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3A3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98851402"/>
                  </a:ext>
                </a:extLst>
              </a:tr>
              <a:tr h="46969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Loan refinancing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✓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3A3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✓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3A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76141452"/>
                  </a:ext>
                </a:extLst>
              </a:tr>
              <a:tr h="52713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Campus-based aid allocation formula changes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✓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3A3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✓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3A3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✓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C3A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65158910"/>
                  </a:ext>
                </a:extLst>
              </a:tr>
            </a:tbl>
          </a:graphicData>
        </a:graphic>
      </p:graphicFrame>
      <p:sp>
        <p:nvSpPr>
          <p:cNvPr id="22" name="Title 1">
            <a:extLst>
              <a:ext uri="{FF2B5EF4-FFF2-40B4-BE49-F238E27FC236}">
                <a16:creationId xmlns:a16="http://schemas.microsoft.com/office/drawing/2014/main" xmlns="" id="{9F6F1A12-0EE5-4E04-B0F3-F62162D11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497" y="9213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004A87"/>
                </a:solidFill>
                <a:latin typeface="Franklin Gothic Medium Cond" panose="020B0606030402020204" pitchFamily="34" charset="0"/>
              </a:rPr>
              <a:t>HEA Issue Priorities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7B605BF-62AE-487E-9806-3021832BD683}"/>
              </a:ext>
            </a:extLst>
          </p:cNvPr>
          <p:cNvSpPr/>
          <p:nvPr/>
        </p:nvSpPr>
        <p:spPr>
          <a:xfrm>
            <a:off x="0" y="0"/>
            <a:ext cx="266700" cy="6858001"/>
          </a:xfrm>
          <a:prstGeom prst="rect">
            <a:avLst/>
          </a:prstGeom>
          <a:solidFill>
            <a:srgbClr val="004A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4A87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E43B019A-E8A5-40B9-9A6F-1A6CE6BC6CFC}"/>
              </a:ext>
            </a:extLst>
          </p:cNvPr>
          <p:cNvGrpSpPr/>
          <p:nvPr/>
        </p:nvGrpSpPr>
        <p:grpSpPr>
          <a:xfrm>
            <a:off x="9356651" y="-1"/>
            <a:ext cx="2630534" cy="754917"/>
            <a:chOff x="9356651" y="6103084"/>
            <a:chExt cx="2630534" cy="75491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7F20EB52-FEDE-4119-B980-12EDCFB49186}"/>
                </a:ext>
              </a:extLst>
            </p:cNvPr>
            <p:cNvSpPr/>
            <p:nvPr/>
          </p:nvSpPr>
          <p:spPr>
            <a:xfrm>
              <a:off x="9356651" y="6103084"/>
              <a:ext cx="2630534" cy="754917"/>
            </a:xfrm>
            <a:prstGeom prst="rect">
              <a:avLst/>
            </a:prstGeom>
            <a:solidFill>
              <a:srgbClr val="004A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48FB29C2-AEF0-4293-B732-37E453FFD9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59833" y="6231453"/>
              <a:ext cx="2024170" cy="498177"/>
            </a:xfrm>
            <a:prstGeom prst="rect">
              <a:avLst/>
            </a:prstGeom>
          </p:spPr>
        </p:pic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92406A41-F6A7-497B-ABFD-42C2109BF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0315" y="6399688"/>
            <a:ext cx="2743200" cy="365125"/>
          </a:xfrm>
        </p:spPr>
        <p:txBody>
          <a:bodyPr/>
          <a:lstStyle/>
          <a:p>
            <a:fld id="{ADA19923-C043-4AF1-B469-21EB4EB338B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692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8EED8F-5034-4DDD-8381-75B2E8D32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004A87"/>
                </a:solidFill>
                <a:latin typeface="Franklin Gothic Medium Cond" panose="020B0606030402020204" pitchFamily="34" charset="0"/>
              </a:rPr>
              <a:t>PROSPER Act Overview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A1C6231E-70B9-4375-9324-3C2C80B53B05}"/>
              </a:ext>
            </a:extLst>
          </p:cNvPr>
          <p:cNvGrpSpPr/>
          <p:nvPr/>
        </p:nvGrpSpPr>
        <p:grpSpPr>
          <a:xfrm>
            <a:off x="9356651" y="6103084"/>
            <a:ext cx="2630534" cy="754917"/>
            <a:chOff x="9356651" y="6103084"/>
            <a:chExt cx="2630534" cy="75491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52862D1F-FB0B-4275-8FCF-D1B724360A95}"/>
                </a:ext>
              </a:extLst>
            </p:cNvPr>
            <p:cNvSpPr/>
            <p:nvPr/>
          </p:nvSpPr>
          <p:spPr>
            <a:xfrm>
              <a:off x="9356651" y="6103084"/>
              <a:ext cx="2630534" cy="754917"/>
            </a:xfrm>
            <a:prstGeom prst="rect">
              <a:avLst/>
            </a:prstGeom>
            <a:solidFill>
              <a:srgbClr val="004A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EA676FE0-54EB-4C24-AD1D-ADD9C076F1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59833" y="6231453"/>
              <a:ext cx="2024170" cy="498177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AA1C13A-6597-439F-BB0E-105E03C00FB7}"/>
              </a:ext>
            </a:extLst>
          </p:cNvPr>
          <p:cNvSpPr/>
          <p:nvPr/>
        </p:nvSpPr>
        <p:spPr>
          <a:xfrm>
            <a:off x="0" y="0"/>
            <a:ext cx="266700" cy="6858001"/>
          </a:xfrm>
          <a:prstGeom prst="rect">
            <a:avLst/>
          </a:prstGeom>
          <a:solidFill>
            <a:srgbClr val="004A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CBE4B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AF5F947A-E8D4-4306-8673-04289B972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0019"/>
            <a:ext cx="11148985" cy="466725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+mj-lt"/>
              </a:rPr>
              <a:t>Substantially decreases federal investment in student aid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latin typeface="+mj-lt"/>
              </a:rPr>
              <a:t>Level-funds Pell Grant – does not index to inflation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latin typeface="+mj-lt"/>
              </a:rPr>
              <a:t>Eliminates 7+ major federal student aid programs (including FSEOG, subsidized loans, Grad PLUS, PSLF, TEACH, FWS eligibility for grad students, etc.) 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+mj-lt"/>
              </a:rPr>
              <a:t>Includes positive attempts to streamline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latin typeface="+mj-lt"/>
              </a:rPr>
              <a:t>FAFSA simplification, elimination of origination fees, institutional authority to limit loans, FSA reform and accountability, streamlines repayment options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+mj-lt"/>
              </a:rPr>
              <a:t>Alters accountability standards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latin typeface="+mj-lt"/>
              </a:rPr>
              <a:t>Return to Title IV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latin typeface="+mj-lt"/>
              </a:rPr>
              <a:t>Repeals gainful employment, 90/10 rule </a:t>
            </a:r>
          </a:p>
          <a:p>
            <a:pPr lvl="1">
              <a:lnSpc>
                <a:spcPct val="100000"/>
              </a:lnSpc>
            </a:pPr>
            <a:endParaRPr lang="en-US" dirty="0">
              <a:latin typeface="+mj-lt"/>
            </a:endParaRPr>
          </a:p>
          <a:p>
            <a:pPr>
              <a:lnSpc>
                <a:spcPct val="100000"/>
              </a:lnSpc>
            </a:pPr>
            <a:endParaRPr lang="en-US" dirty="0">
              <a:latin typeface="+mj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1319AA6B-393A-414D-B5C7-BF52F4F41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19923-C043-4AF1-B469-21EB4EB338B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61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8EED8F-5034-4DDD-8381-75B2E8D32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4A87"/>
                </a:solidFill>
                <a:latin typeface="Franklin Gothic Medium Cond" panose="020B0606030402020204" pitchFamily="34" charset="0"/>
              </a:rPr>
              <a:t>Aim Higher Act Overview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A1C6231E-70B9-4375-9324-3C2C80B53B05}"/>
              </a:ext>
            </a:extLst>
          </p:cNvPr>
          <p:cNvGrpSpPr/>
          <p:nvPr/>
        </p:nvGrpSpPr>
        <p:grpSpPr>
          <a:xfrm>
            <a:off x="9356651" y="6103084"/>
            <a:ext cx="2630534" cy="754917"/>
            <a:chOff x="9356651" y="6103084"/>
            <a:chExt cx="2630534" cy="75491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52862D1F-FB0B-4275-8FCF-D1B724360A95}"/>
                </a:ext>
              </a:extLst>
            </p:cNvPr>
            <p:cNvSpPr/>
            <p:nvPr/>
          </p:nvSpPr>
          <p:spPr>
            <a:xfrm>
              <a:off x="9356651" y="6103084"/>
              <a:ext cx="2630534" cy="754917"/>
            </a:xfrm>
            <a:prstGeom prst="rect">
              <a:avLst/>
            </a:prstGeom>
            <a:solidFill>
              <a:srgbClr val="004A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EA676FE0-54EB-4C24-AD1D-ADD9C076F1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59833" y="6231453"/>
              <a:ext cx="2024170" cy="498177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AA1C13A-6597-439F-BB0E-105E03C00FB7}"/>
              </a:ext>
            </a:extLst>
          </p:cNvPr>
          <p:cNvSpPr/>
          <p:nvPr/>
        </p:nvSpPr>
        <p:spPr>
          <a:xfrm>
            <a:off x="0" y="0"/>
            <a:ext cx="266700" cy="6858001"/>
          </a:xfrm>
          <a:prstGeom prst="rect">
            <a:avLst/>
          </a:prstGeom>
          <a:solidFill>
            <a:srgbClr val="004A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CBE4B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AF5F947A-E8D4-4306-8673-04289B972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0019"/>
            <a:ext cx="11148985" cy="466725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+mj-lt"/>
              </a:rPr>
              <a:t>Substantially increases federal investment in student aid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latin typeface="+mj-lt"/>
              </a:rPr>
              <a:t>Pell Grant - Increases maximum award by $500; permanently indexes to inflation; increases mandatory funding share to 60%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latin typeface="+mj-lt"/>
              </a:rPr>
              <a:t>Maintains all current programs, increases funding for many of them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+mj-lt"/>
              </a:rPr>
              <a:t>Includes positive attempts to streamline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latin typeface="+mj-lt"/>
              </a:rPr>
              <a:t>FAFSA simplification, elimination of origination fees, streamlines repayment options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+mj-lt"/>
              </a:rPr>
              <a:t>Maintains and strengthens accountability standards for certain institutions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latin typeface="+mj-lt"/>
              </a:rPr>
              <a:t>Maintains gainful employment provision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latin typeface="+mj-lt"/>
              </a:rPr>
              <a:t>Changes 90/10 rule to 85/15</a:t>
            </a:r>
          </a:p>
          <a:p>
            <a:pPr>
              <a:lnSpc>
                <a:spcPct val="100000"/>
              </a:lnSpc>
            </a:pPr>
            <a:endParaRPr lang="en-US" dirty="0">
              <a:latin typeface="+mj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DE70D629-0122-4682-A6F4-504D885CD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19923-C043-4AF1-B469-21EB4EB338B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577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reeform: Shape 41">
            <a:extLst>
              <a:ext uri="{FF2B5EF4-FFF2-40B4-BE49-F238E27FC236}">
                <a16:creationId xmlns:a16="http://schemas.microsoft.com/office/drawing/2014/main" xmlns="" id="{56827A99-1517-4D2F-9EFB-C9A552913A7A}"/>
              </a:ext>
            </a:extLst>
          </p:cNvPr>
          <p:cNvSpPr/>
          <p:nvPr/>
        </p:nvSpPr>
        <p:spPr>
          <a:xfrm>
            <a:off x="-14183" y="3205929"/>
            <a:ext cx="1574865" cy="3666139"/>
          </a:xfrm>
          <a:custGeom>
            <a:avLst/>
            <a:gdLst>
              <a:gd name="connsiteX0" fmla="*/ 0 w 1574865"/>
              <a:gd name="connsiteY0" fmla="*/ 0 h 3666139"/>
              <a:gd name="connsiteX1" fmla="*/ 249372 w 1574865"/>
              <a:gd name="connsiteY1" fmla="*/ 181133 h 3666139"/>
              <a:gd name="connsiteX2" fmla="*/ 1574865 w 1574865"/>
              <a:gd name="connsiteY2" fmla="*/ 2911223 h 3666139"/>
              <a:gd name="connsiteX3" fmla="*/ 1521912 w 1574865"/>
              <a:gd name="connsiteY3" fmla="*/ 3515705 h 3666139"/>
              <a:gd name="connsiteX4" fmla="*/ 1490733 w 1574865"/>
              <a:gd name="connsiteY4" fmla="*/ 3666139 h 3666139"/>
              <a:gd name="connsiteX5" fmla="*/ 0 w 1574865"/>
              <a:gd name="connsiteY5" fmla="*/ 3666139 h 3666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4865" h="3666139">
                <a:moveTo>
                  <a:pt x="0" y="0"/>
                </a:moveTo>
                <a:lnTo>
                  <a:pt x="249372" y="181133"/>
                </a:lnTo>
                <a:cubicBezTo>
                  <a:pt x="1058884" y="830053"/>
                  <a:pt x="1574865" y="1812108"/>
                  <a:pt x="1574865" y="2911223"/>
                </a:cubicBezTo>
                <a:cubicBezTo>
                  <a:pt x="1574865" y="3117307"/>
                  <a:pt x="1556725" y="3319276"/>
                  <a:pt x="1521912" y="3515705"/>
                </a:cubicBezTo>
                <a:lnTo>
                  <a:pt x="1490733" y="3666139"/>
                </a:lnTo>
                <a:lnTo>
                  <a:pt x="0" y="366613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xmlns="" id="{90A9B7AA-B0A1-4717-9B22-CF4309792E41}"/>
              </a:ext>
            </a:extLst>
          </p:cNvPr>
          <p:cNvSpPr/>
          <p:nvPr/>
        </p:nvSpPr>
        <p:spPr>
          <a:xfrm>
            <a:off x="2264229" y="0"/>
            <a:ext cx="7450182" cy="6858000"/>
          </a:xfrm>
          <a:custGeom>
            <a:avLst/>
            <a:gdLst>
              <a:gd name="connsiteX0" fmla="*/ 2200751 w 7450182"/>
              <a:gd name="connsiteY0" fmla="*/ 0 h 6858000"/>
              <a:gd name="connsiteX1" fmla="*/ 5249432 w 7450182"/>
              <a:gd name="connsiteY1" fmla="*/ 0 h 6858000"/>
              <a:gd name="connsiteX2" fmla="*/ 5340072 w 7450182"/>
              <a:gd name="connsiteY2" fmla="*/ 41343 h 6858000"/>
              <a:gd name="connsiteX3" fmla="*/ 7450182 w 7450182"/>
              <a:gd name="connsiteY3" fmla="*/ 3429000 h 6858000"/>
              <a:gd name="connsiteX4" fmla="*/ 5340072 w 7450182"/>
              <a:gd name="connsiteY4" fmla="*/ 6816658 h 6858000"/>
              <a:gd name="connsiteX5" fmla="*/ 5249432 w 7450182"/>
              <a:gd name="connsiteY5" fmla="*/ 6858000 h 6858000"/>
              <a:gd name="connsiteX6" fmla="*/ 2200751 w 7450182"/>
              <a:gd name="connsiteY6" fmla="*/ 6858000 h 6858000"/>
              <a:gd name="connsiteX7" fmla="*/ 2110110 w 7450182"/>
              <a:gd name="connsiteY7" fmla="*/ 6816658 h 6858000"/>
              <a:gd name="connsiteX8" fmla="*/ 0 w 7450182"/>
              <a:gd name="connsiteY8" fmla="*/ 3429000 h 6858000"/>
              <a:gd name="connsiteX9" fmla="*/ 2110110 w 7450182"/>
              <a:gd name="connsiteY9" fmla="*/ 4134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50182" h="6858000">
                <a:moveTo>
                  <a:pt x="2200751" y="0"/>
                </a:moveTo>
                <a:lnTo>
                  <a:pt x="5249432" y="0"/>
                </a:lnTo>
                <a:lnTo>
                  <a:pt x="5340072" y="41343"/>
                </a:lnTo>
                <a:cubicBezTo>
                  <a:pt x="6588604" y="648304"/>
                  <a:pt x="7450182" y="1937140"/>
                  <a:pt x="7450182" y="3429000"/>
                </a:cubicBezTo>
                <a:cubicBezTo>
                  <a:pt x="7450182" y="4920860"/>
                  <a:pt x="6588604" y="6209696"/>
                  <a:pt x="5340072" y="6816658"/>
                </a:cubicBezTo>
                <a:lnTo>
                  <a:pt x="5249432" y="6858000"/>
                </a:lnTo>
                <a:lnTo>
                  <a:pt x="2200751" y="6858000"/>
                </a:lnTo>
                <a:lnTo>
                  <a:pt x="2110110" y="6816658"/>
                </a:lnTo>
                <a:cubicBezTo>
                  <a:pt x="861578" y="6209696"/>
                  <a:pt x="0" y="4920860"/>
                  <a:pt x="0" y="3429000"/>
                </a:cubicBezTo>
                <a:cubicBezTo>
                  <a:pt x="0" y="1937140"/>
                  <a:pt x="861578" y="648304"/>
                  <a:pt x="2110110" y="41343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8EED8F-5034-4DDD-8381-75B2E8D32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84408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004A87"/>
                </a:solidFill>
                <a:latin typeface="Franklin Gothic Medium Cond" panose="020B0606030402020204" pitchFamily="34" charset="0"/>
              </a:rPr>
              <a:t>HEA Reauthorization: Long Way to Go…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A1C6231E-70B9-4375-9324-3C2C80B53B05}"/>
              </a:ext>
            </a:extLst>
          </p:cNvPr>
          <p:cNvGrpSpPr/>
          <p:nvPr/>
        </p:nvGrpSpPr>
        <p:grpSpPr>
          <a:xfrm>
            <a:off x="9356651" y="6103084"/>
            <a:ext cx="2630534" cy="754917"/>
            <a:chOff x="9356651" y="6103084"/>
            <a:chExt cx="2630534" cy="75491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52862D1F-FB0B-4275-8FCF-D1B724360A95}"/>
                </a:ext>
              </a:extLst>
            </p:cNvPr>
            <p:cNvSpPr/>
            <p:nvPr/>
          </p:nvSpPr>
          <p:spPr>
            <a:xfrm>
              <a:off x="9356651" y="6103084"/>
              <a:ext cx="2630534" cy="754917"/>
            </a:xfrm>
            <a:prstGeom prst="rect">
              <a:avLst/>
            </a:prstGeom>
            <a:solidFill>
              <a:srgbClr val="004A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EA676FE0-54EB-4C24-AD1D-ADD9C076F1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59833" y="6231453"/>
              <a:ext cx="2024170" cy="498177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AA1C13A-6597-439F-BB0E-105E03C00FB7}"/>
              </a:ext>
            </a:extLst>
          </p:cNvPr>
          <p:cNvSpPr/>
          <p:nvPr/>
        </p:nvSpPr>
        <p:spPr>
          <a:xfrm>
            <a:off x="0" y="0"/>
            <a:ext cx="266700" cy="6858001"/>
          </a:xfrm>
          <a:prstGeom prst="rect">
            <a:avLst/>
          </a:prstGeom>
          <a:solidFill>
            <a:srgbClr val="004A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4A87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32E29BAC-5B87-4451-BDCE-76BBEBDAF30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198063" y="1032241"/>
          <a:ext cx="7006997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5443">
                  <a:extLst>
                    <a:ext uri="{9D8B030D-6E8A-4147-A177-3AD203B41FA5}">
                      <a16:colId xmlns:a16="http://schemas.microsoft.com/office/drawing/2014/main" xmlns="" val="3591256574"/>
                    </a:ext>
                  </a:extLst>
                </a:gridCol>
                <a:gridCol w="1539249">
                  <a:extLst>
                    <a:ext uri="{9D8B030D-6E8A-4147-A177-3AD203B41FA5}">
                      <a16:colId xmlns:a16="http://schemas.microsoft.com/office/drawing/2014/main" xmlns="" val="1579534322"/>
                    </a:ext>
                  </a:extLst>
                </a:gridCol>
                <a:gridCol w="1602305">
                  <a:extLst>
                    <a:ext uri="{9D8B030D-6E8A-4147-A177-3AD203B41FA5}">
                      <a16:colId xmlns:a16="http://schemas.microsoft.com/office/drawing/2014/main" xmlns="" val="183118260"/>
                    </a:ext>
                  </a:extLst>
                </a:gridCol>
              </a:tblGrid>
              <a:tr h="444511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Franklin Gothic Medium Cond" panose="020B06060304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</a:rPr>
                        <a:t>PROSPER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3A3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</a:rPr>
                        <a:t>Aim Higher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80264406"/>
                  </a:ext>
                </a:extLst>
              </a:tr>
              <a:tr h="444511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  <a:latin typeface="+mj-lt"/>
                        </a:rPr>
                        <a:t>1. Introduce in the House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Schoolbook" panose="02040604050505020304" pitchFamily="18" charset="0"/>
                          <a:ea typeface="+mn-ea"/>
                          <a:cs typeface="+mn-cs"/>
                        </a:rPr>
                        <a:t>✓</a:t>
                      </a:r>
                      <a:r>
                        <a:rPr lang="en-US" sz="2400" b="1" dirty="0">
                          <a:solidFill>
                            <a:schemeClr val="accent6"/>
                          </a:solidFill>
                          <a:latin typeface="+mj-lt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Schoolbook" panose="02040604050505020304" pitchFamily="18" charset="0"/>
                          <a:ea typeface="+mn-ea"/>
                          <a:cs typeface="+mn-cs"/>
                        </a:rPr>
                        <a:t>✓</a:t>
                      </a:r>
                      <a:endParaRPr lang="en-US" sz="2400" b="1" dirty="0">
                        <a:solidFill>
                          <a:schemeClr val="accent6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5394492"/>
                  </a:ext>
                </a:extLst>
              </a:tr>
              <a:tr h="444511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  <a:latin typeface="+mj-lt"/>
                        </a:rPr>
                        <a:t>2. House Committee mark-up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Schoolbook" panose="02040604050505020304" pitchFamily="18" charset="0"/>
                          <a:ea typeface="+mn-ea"/>
                          <a:cs typeface="+mn-cs"/>
                        </a:rPr>
                        <a:t>✓</a:t>
                      </a:r>
                      <a:r>
                        <a:rPr lang="en-US" sz="2400" b="1" dirty="0">
                          <a:solidFill>
                            <a:schemeClr val="accent6"/>
                          </a:solidFill>
                          <a:latin typeface="+mj-lt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accent6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64698432"/>
                  </a:ext>
                </a:extLst>
              </a:tr>
              <a:tr h="444511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  <a:latin typeface="+mj-lt"/>
                        </a:rPr>
                        <a:t>3. Pass out of Committee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Schoolbook" panose="02040604050505020304" pitchFamily="18" charset="0"/>
                          <a:ea typeface="+mn-ea"/>
                          <a:cs typeface="+mn-cs"/>
                        </a:rPr>
                        <a:t>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accent6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11250403"/>
                  </a:ext>
                </a:extLst>
              </a:tr>
              <a:tr h="444511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  <a:latin typeface="+mj-lt"/>
                        </a:rPr>
                        <a:t>4. Pass out of full House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Schoolbook" panose="020406040505050203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46985824"/>
                  </a:ext>
                </a:extLst>
              </a:tr>
              <a:tr h="444511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  <a:latin typeface="+mj-lt"/>
                        </a:rPr>
                        <a:t>5. Senate introduces comprehensive bill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Schoolbook" panose="020406040505050203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50036393"/>
                  </a:ext>
                </a:extLst>
              </a:tr>
              <a:tr h="444511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  <a:latin typeface="+mj-lt"/>
                        </a:rPr>
                        <a:t>6. Senate Committee mark-up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Schoolbook" panose="020406040505050203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03684656"/>
                  </a:ext>
                </a:extLst>
              </a:tr>
              <a:tr h="444511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  <a:latin typeface="+mj-lt"/>
                        </a:rPr>
                        <a:t>7. Pass out of Committee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Schoolbook" panose="020406040505050203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64499545"/>
                  </a:ext>
                </a:extLst>
              </a:tr>
              <a:tr h="444511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  <a:latin typeface="+mj-lt"/>
                        </a:rPr>
                        <a:t>8. Pass out of full Senate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Schoolbook" panose="020406040505050203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20090146"/>
                  </a:ext>
                </a:extLst>
              </a:tr>
              <a:tr h="444511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  <a:latin typeface="+mj-lt"/>
                        </a:rPr>
                        <a:t>9. Conference House &amp; Senate bills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Schoolbook" panose="020406040505050203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1694051"/>
                  </a:ext>
                </a:extLst>
              </a:tr>
              <a:tr h="444511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  <a:latin typeface="+mj-lt"/>
                        </a:rPr>
                        <a:t>10. Both chambers pass final version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>
                        <a:solidFill>
                          <a:schemeClr val="tx1"/>
                        </a:solidFill>
                        <a:latin typeface="Century Schoolbook" panose="020406040505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55557713"/>
                  </a:ext>
                </a:extLst>
              </a:tr>
              <a:tr h="444511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  <a:latin typeface="+mj-lt"/>
                        </a:rPr>
                        <a:t>11. President signs into law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Schoolbook" panose="020406040505050203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48485722"/>
                  </a:ext>
                </a:extLst>
              </a:tr>
            </a:tbl>
          </a:graphicData>
        </a:graphic>
      </p:graphicFrame>
      <p:sp>
        <p:nvSpPr>
          <p:cNvPr id="41" name="Freeform: Shape 40">
            <a:extLst>
              <a:ext uri="{FF2B5EF4-FFF2-40B4-BE49-F238E27FC236}">
                <a16:creationId xmlns:a16="http://schemas.microsoft.com/office/drawing/2014/main" xmlns="" id="{83DA0C0F-ADBB-4E91-B97F-C72DE15ED328}"/>
              </a:ext>
            </a:extLst>
          </p:cNvPr>
          <p:cNvSpPr/>
          <p:nvPr/>
        </p:nvSpPr>
        <p:spPr>
          <a:xfrm>
            <a:off x="10401678" y="1"/>
            <a:ext cx="1790322" cy="4104249"/>
          </a:xfrm>
          <a:custGeom>
            <a:avLst/>
            <a:gdLst>
              <a:gd name="connsiteX0" fmla="*/ 168228 w 1790322"/>
              <a:gd name="connsiteY0" fmla="*/ 0 h 4104249"/>
              <a:gd name="connsiteX1" fmla="*/ 1790322 w 1790322"/>
              <a:gd name="connsiteY1" fmla="*/ 0 h 4104249"/>
              <a:gd name="connsiteX2" fmla="*/ 1790322 w 1790322"/>
              <a:gd name="connsiteY2" fmla="*/ 4104249 h 4104249"/>
              <a:gd name="connsiteX3" fmla="*/ 1605897 w 1790322"/>
              <a:gd name="connsiteY3" fmla="*/ 3995419 h 4104249"/>
              <a:gd name="connsiteX4" fmla="*/ 0 w 1790322"/>
              <a:gd name="connsiteY4" fmla="*/ 1061656 h 4104249"/>
              <a:gd name="connsiteX5" fmla="*/ 144378 w 1790322"/>
              <a:gd name="connsiteY5" fmla="*/ 72125 h 4104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0322" h="4104249">
                <a:moveTo>
                  <a:pt x="168228" y="0"/>
                </a:moveTo>
                <a:lnTo>
                  <a:pt x="1790322" y="0"/>
                </a:lnTo>
                <a:lnTo>
                  <a:pt x="1790322" y="4104249"/>
                </a:lnTo>
                <a:lnTo>
                  <a:pt x="1605897" y="3995419"/>
                </a:lnTo>
                <a:cubicBezTo>
                  <a:pt x="637014" y="3359615"/>
                  <a:pt x="0" y="2282895"/>
                  <a:pt x="0" y="1061656"/>
                </a:cubicBezTo>
                <a:cubicBezTo>
                  <a:pt x="0" y="718183"/>
                  <a:pt x="50389" y="386141"/>
                  <a:pt x="144378" y="72125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1D7E015C-FB18-49E3-BF2F-150E9102C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19923-C043-4AF1-B469-21EB4EB338B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8837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8EED8F-5034-4DDD-8381-75B2E8D32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4A87"/>
                </a:solidFill>
                <a:latin typeface="Franklin Gothic Medium Cond" panose="020B0606030402020204" pitchFamily="34" charset="0"/>
              </a:rPr>
              <a:t>Annual Counseling Provisions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A1C6231E-70B9-4375-9324-3C2C80B53B05}"/>
              </a:ext>
            </a:extLst>
          </p:cNvPr>
          <p:cNvGrpSpPr/>
          <p:nvPr/>
        </p:nvGrpSpPr>
        <p:grpSpPr>
          <a:xfrm>
            <a:off x="9356651" y="6103084"/>
            <a:ext cx="2630534" cy="754917"/>
            <a:chOff x="9356651" y="6103084"/>
            <a:chExt cx="2630534" cy="75491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52862D1F-FB0B-4275-8FCF-D1B724360A95}"/>
                </a:ext>
              </a:extLst>
            </p:cNvPr>
            <p:cNvSpPr/>
            <p:nvPr/>
          </p:nvSpPr>
          <p:spPr>
            <a:xfrm>
              <a:off x="9356651" y="6103084"/>
              <a:ext cx="2630534" cy="754917"/>
            </a:xfrm>
            <a:prstGeom prst="rect">
              <a:avLst/>
            </a:prstGeom>
            <a:solidFill>
              <a:srgbClr val="004A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EA676FE0-54EB-4C24-AD1D-ADD9C076F1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59833" y="6231453"/>
              <a:ext cx="2024170" cy="498177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AA1C13A-6597-439F-BB0E-105E03C00FB7}"/>
              </a:ext>
            </a:extLst>
          </p:cNvPr>
          <p:cNvSpPr/>
          <p:nvPr/>
        </p:nvSpPr>
        <p:spPr>
          <a:xfrm>
            <a:off x="0" y="0"/>
            <a:ext cx="266700" cy="6858001"/>
          </a:xfrm>
          <a:prstGeom prst="rect">
            <a:avLst/>
          </a:prstGeom>
          <a:solidFill>
            <a:srgbClr val="004A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CBE4B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AF5F947A-E8D4-4306-8673-04289B972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0019"/>
            <a:ext cx="10845803" cy="466725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+mj-lt"/>
              </a:rPr>
              <a:t>The </a:t>
            </a:r>
            <a:r>
              <a:rPr lang="en-US" b="1" dirty="0">
                <a:latin typeface="+mj-lt"/>
              </a:rPr>
              <a:t>Empowering Students Through Enhanced Financial Counseling Act </a:t>
            </a:r>
            <a:r>
              <a:rPr lang="en-US" dirty="0">
                <a:latin typeface="+mj-lt"/>
              </a:rPr>
              <a:t>passed the full House on September 5th by a vote of 406-4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latin typeface="+mj-lt"/>
              </a:rPr>
              <a:t>Previously passed the full House in 2014 (by a vote of 405-11) and in 2016 (by voice vote). The Senate did not consider it in either session. 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+mj-lt"/>
              </a:rPr>
              <a:t>The bill would require: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latin typeface="+mj-lt"/>
              </a:rPr>
              <a:t>All Pell recipients and Direct Loan borrowers (including Parent PLUS), to receive annual counseling before disbursement 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latin typeface="+mj-lt"/>
              </a:rPr>
              <a:t>All borrowers to accept loans annually by signing a master promissory note (MPN) or written statement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latin typeface="+mj-lt"/>
              </a:rPr>
              <a:t>Institutions to provide new exit counseling information 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>
              <a:latin typeface="+mj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4F7C5507-94F2-4D19-87A1-897FF09FB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19923-C043-4AF1-B469-21EB4EB338B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1293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timedotcom.files.wordpress.com/2014/08/house_of_represenatives.jpg">
            <a:extLst>
              <a:ext uri="{FF2B5EF4-FFF2-40B4-BE49-F238E27FC236}">
                <a16:creationId xmlns:a16="http://schemas.microsoft.com/office/drawing/2014/main" xmlns="" id="{A543DDDD-E551-4187-A300-0CFC69CB5C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rrow: Pentagon 14">
            <a:extLst>
              <a:ext uri="{FF2B5EF4-FFF2-40B4-BE49-F238E27FC236}">
                <a16:creationId xmlns:a16="http://schemas.microsoft.com/office/drawing/2014/main" xmlns="" id="{A00872B6-7A28-4F05-9B11-16B57319BC64}"/>
              </a:ext>
            </a:extLst>
          </p:cNvPr>
          <p:cNvSpPr/>
          <p:nvPr/>
        </p:nvSpPr>
        <p:spPr>
          <a:xfrm>
            <a:off x="0" y="625118"/>
            <a:ext cx="6126493" cy="818707"/>
          </a:xfrm>
          <a:prstGeom prst="homePlate">
            <a:avLst>
              <a:gd name="adj" fmla="val 33712"/>
            </a:avLst>
          </a:prstGeom>
          <a:solidFill>
            <a:srgbClr val="DF7F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8EED8F-5034-4DDD-8381-75B2E8D32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842" y="371689"/>
            <a:ext cx="5834907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Federal Budget &amp; Funding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A1C6231E-70B9-4375-9324-3C2C80B53B05}"/>
              </a:ext>
            </a:extLst>
          </p:cNvPr>
          <p:cNvGrpSpPr/>
          <p:nvPr/>
        </p:nvGrpSpPr>
        <p:grpSpPr>
          <a:xfrm>
            <a:off x="9356651" y="6103084"/>
            <a:ext cx="2630534" cy="754917"/>
            <a:chOff x="9356651" y="6103084"/>
            <a:chExt cx="2630534" cy="75491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52862D1F-FB0B-4275-8FCF-D1B724360A95}"/>
                </a:ext>
              </a:extLst>
            </p:cNvPr>
            <p:cNvSpPr/>
            <p:nvPr/>
          </p:nvSpPr>
          <p:spPr>
            <a:xfrm>
              <a:off x="9356651" y="6103084"/>
              <a:ext cx="2630534" cy="754917"/>
            </a:xfrm>
            <a:prstGeom prst="rect">
              <a:avLst/>
            </a:prstGeom>
            <a:solidFill>
              <a:srgbClr val="004A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EA676FE0-54EB-4C24-AD1D-ADD9C076F1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59833" y="6231453"/>
              <a:ext cx="2024170" cy="498177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605BE022-2344-4F4B-8FCD-55849977562F}"/>
              </a:ext>
            </a:extLst>
          </p:cNvPr>
          <p:cNvGrpSpPr/>
          <p:nvPr/>
        </p:nvGrpSpPr>
        <p:grpSpPr>
          <a:xfrm>
            <a:off x="5999748" y="625118"/>
            <a:ext cx="1001198" cy="818707"/>
            <a:chOff x="5999748" y="625118"/>
            <a:chExt cx="1001198" cy="818707"/>
          </a:xfrm>
        </p:grpSpPr>
        <p:sp>
          <p:nvSpPr>
            <p:cNvPr id="11" name="Arrow: Chevron 10">
              <a:extLst>
                <a:ext uri="{FF2B5EF4-FFF2-40B4-BE49-F238E27FC236}">
                  <a16:creationId xmlns:a16="http://schemas.microsoft.com/office/drawing/2014/main" xmlns="" id="{2C3563B8-1FC0-48DF-8B5E-3F6161B4B0D2}"/>
                </a:ext>
              </a:extLst>
            </p:cNvPr>
            <p:cNvSpPr/>
            <p:nvPr/>
          </p:nvSpPr>
          <p:spPr>
            <a:xfrm>
              <a:off x="5999748" y="625118"/>
              <a:ext cx="572573" cy="818707"/>
            </a:xfrm>
            <a:prstGeom prst="chevron">
              <a:avLst/>
            </a:prstGeom>
            <a:solidFill>
              <a:srgbClr val="DF7F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Arrow: Chevron 11">
              <a:extLst>
                <a:ext uri="{FF2B5EF4-FFF2-40B4-BE49-F238E27FC236}">
                  <a16:creationId xmlns:a16="http://schemas.microsoft.com/office/drawing/2014/main" xmlns="" id="{1F2770DC-9167-42AA-9A97-560FA1A0E9A0}"/>
                </a:ext>
              </a:extLst>
            </p:cNvPr>
            <p:cNvSpPr/>
            <p:nvPr/>
          </p:nvSpPr>
          <p:spPr>
            <a:xfrm>
              <a:off x="6419922" y="625118"/>
              <a:ext cx="581024" cy="818707"/>
            </a:xfrm>
            <a:prstGeom prst="chevron">
              <a:avLst/>
            </a:prstGeom>
            <a:solidFill>
              <a:srgbClr val="DF7F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5DB8B51-86D9-497C-B3DD-0F5D2D04E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19923-C043-4AF1-B469-21EB4EB338B7}" type="slidenum">
              <a:rPr lang="en-US" smtClean="0">
                <a:solidFill>
                  <a:schemeClr val="bg1"/>
                </a:solidFill>
              </a:rPr>
              <a:t>15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5827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75B8F0C-AACE-42A6-8E91-24EB8915413E}"/>
              </a:ext>
            </a:extLst>
          </p:cNvPr>
          <p:cNvSpPr/>
          <p:nvPr/>
        </p:nvSpPr>
        <p:spPr>
          <a:xfrm>
            <a:off x="8077201" y="0"/>
            <a:ext cx="411479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8EED8F-5034-4DDD-8381-75B2E8D32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24" y="102673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DF7F26"/>
                </a:solidFill>
                <a:latin typeface="Franklin Gothic Medium Cond" panose="020B0606030402020204" pitchFamily="34" charset="0"/>
              </a:rPr>
              <a:t>FY 2018 Appropriations Package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AA1C13A-6597-439F-BB0E-105E03C00FB7}"/>
              </a:ext>
            </a:extLst>
          </p:cNvPr>
          <p:cNvSpPr/>
          <p:nvPr/>
        </p:nvSpPr>
        <p:spPr>
          <a:xfrm>
            <a:off x="0" y="0"/>
            <a:ext cx="266700" cy="6858001"/>
          </a:xfrm>
          <a:prstGeom prst="rect">
            <a:avLst/>
          </a:prstGeom>
          <a:solidFill>
            <a:srgbClr val="DF7F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CBE4B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4349633B-0C12-4BBA-A6AA-38E3A4DFB457}"/>
              </a:ext>
            </a:extLst>
          </p:cNvPr>
          <p:cNvGrpSpPr/>
          <p:nvPr/>
        </p:nvGrpSpPr>
        <p:grpSpPr>
          <a:xfrm>
            <a:off x="9356651" y="6103084"/>
            <a:ext cx="2630534" cy="754917"/>
            <a:chOff x="9356651" y="6103084"/>
            <a:chExt cx="2630534" cy="75491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BEFD77AD-0354-446D-98B1-25F3C7720154}"/>
                </a:ext>
              </a:extLst>
            </p:cNvPr>
            <p:cNvSpPr/>
            <p:nvPr/>
          </p:nvSpPr>
          <p:spPr>
            <a:xfrm>
              <a:off x="9356651" y="6103084"/>
              <a:ext cx="2630534" cy="754917"/>
            </a:xfrm>
            <a:prstGeom prst="rect">
              <a:avLst/>
            </a:prstGeom>
            <a:solidFill>
              <a:srgbClr val="004A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F78D4BF7-B311-4215-8F64-55B3009A14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59833" y="6231453"/>
              <a:ext cx="2024170" cy="498177"/>
            </a:xfrm>
            <a:prstGeom prst="rect">
              <a:avLst/>
            </a:prstGeom>
          </p:spPr>
        </p:pic>
      </p:grp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FE017316-ACEF-44E7-8955-75C31569B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8698"/>
            <a:ext cx="5257800" cy="66867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000" dirty="0">
                <a:latin typeface="Franklin Gothic Medium Cond" panose="020B0606030402020204" pitchFamily="34" charset="0"/>
              </a:rPr>
              <a:t>Funding Provisions: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CEF64D9-D25B-4410-9EBF-DE3990661F0E}"/>
              </a:ext>
            </a:extLst>
          </p:cNvPr>
          <p:cNvSpPr/>
          <p:nvPr/>
        </p:nvSpPr>
        <p:spPr>
          <a:xfrm>
            <a:off x="7805745" y="0"/>
            <a:ext cx="13832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E7718ECB-3D9D-4D90-B770-A04792B16A10}"/>
              </a:ext>
            </a:extLst>
          </p:cNvPr>
          <p:cNvSpPr txBox="1">
            <a:spLocks/>
          </p:cNvSpPr>
          <p:nvPr/>
        </p:nvSpPr>
        <p:spPr>
          <a:xfrm>
            <a:off x="8229600" y="1188697"/>
            <a:ext cx="3962399" cy="4696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3200" dirty="0">
                <a:latin typeface="Franklin Gothic Medium Cond" panose="020B0606030402020204" pitchFamily="34" charset="0"/>
              </a:rPr>
              <a:t>Additional Provisions: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+mj-lt"/>
              </a:rPr>
              <a:t>Expanded FAFSA data-sharing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+mj-lt"/>
              </a:rPr>
              <a:t>Children of Fallen Heroes Scholarship Act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+mj-lt"/>
              </a:rPr>
              <a:t>ED required to include and evaluate multiple servicers in “</a:t>
            </a:r>
            <a:r>
              <a:rPr lang="en-US" sz="2400" dirty="0" err="1">
                <a:latin typeface="+mj-lt"/>
              </a:rPr>
              <a:t>NextGen</a:t>
            </a:r>
            <a:r>
              <a:rPr lang="en-US" sz="2400" dirty="0">
                <a:latin typeface="+mj-lt"/>
              </a:rPr>
              <a:t> Financial Services Environment”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75353295-D55C-4562-9686-38F790E485EB}"/>
              </a:ext>
            </a:extLst>
          </p:cNvPr>
          <p:cNvGrpSpPr/>
          <p:nvPr/>
        </p:nvGrpSpPr>
        <p:grpSpPr>
          <a:xfrm>
            <a:off x="1143215" y="1969494"/>
            <a:ext cx="6529395" cy="4431306"/>
            <a:chOff x="1371815" y="2083794"/>
            <a:chExt cx="6529395" cy="4431306"/>
          </a:xfrm>
        </p:grpSpPr>
        <p:sp>
          <p:nvSpPr>
            <p:cNvPr id="3" name="Arrow: Up 2">
              <a:extLst>
                <a:ext uri="{FF2B5EF4-FFF2-40B4-BE49-F238E27FC236}">
                  <a16:creationId xmlns:a16="http://schemas.microsoft.com/office/drawing/2014/main" xmlns="" id="{6AE6A0FB-B181-40C0-BB93-56B137506796}"/>
                </a:ext>
              </a:extLst>
            </p:cNvPr>
            <p:cNvSpPr/>
            <p:nvPr/>
          </p:nvSpPr>
          <p:spPr>
            <a:xfrm>
              <a:off x="1371815" y="2162175"/>
              <a:ext cx="533400" cy="668678"/>
            </a:xfrm>
            <a:prstGeom prst="upArrow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Arrow: Up 18">
              <a:extLst>
                <a:ext uri="{FF2B5EF4-FFF2-40B4-BE49-F238E27FC236}">
                  <a16:creationId xmlns:a16="http://schemas.microsoft.com/office/drawing/2014/main" xmlns="" id="{089F86E1-8FB1-4A4E-8B19-89FC92AA284E}"/>
                </a:ext>
              </a:extLst>
            </p:cNvPr>
            <p:cNvSpPr/>
            <p:nvPr/>
          </p:nvSpPr>
          <p:spPr>
            <a:xfrm>
              <a:off x="1371815" y="5331108"/>
              <a:ext cx="533400" cy="668678"/>
            </a:xfrm>
            <a:prstGeom prst="upArrow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Content Placeholder 2">
              <a:extLst>
                <a:ext uri="{FF2B5EF4-FFF2-40B4-BE49-F238E27FC236}">
                  <a16:creationId xmlns:a16="http://schemas.microsoft.com/office/drawing/2014/main" xmlns="" id="{C594D55C-C268-4EA5-A109-D269451A64C0}"/>
                </a:ext>
              </a:extLst>
            </p:cNvPr>
            <p:cNvSpPr txBox="1">
              <a:spLocks/>
            </p:cNvSpPr>
            <p:nvPr/>
          </p:nvSpPr>
          <p:spPr>
            <a:xfrm>
              <a:off x="2093230" y="2083794"/>
              <a:ext cx="5807980" cy="104039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US" sz="1900" dirty="0">
                  <a:latin typeface="Franklin Gothic Medium Cond" panose="020B0606030402020204" pitchFamily="34" charset="0"/>
                </a:rPr>
                <a:t>Pell Grant</a:t>
              </a:r>
            </a:p>
            <a:p>
              <a:pPr marL="0" indent="0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US" sz="1900" dirty="0">
                  <a:latin typeface="+mj-lt"/>
                </a:rPr>
                <a:t>Increases maximum Pell Grant award by $175 to $6,095 (first year without automatic inflation increase)</a:t>
              </a:r>
            </a:p>
          </p:txBody>
        </p:sp>
        <p:sp>
          <p:nvSpPr>
            <p:cNvPr id="22" name="Content Placeholder 2">
              <a:extLst>
                <a:ext uri="{FF2B5EF4-FFF2-40B4-BE49-F238E27FC236}">
                  <a16:creationId xmlns:a16="http://schemas.microsoft.com/office/drawing/2014/main" xmlns="" id="{5A1EA85A-BDA6-4CB3-BE69-6E682A0472D3}"/>
                </a:ext>
              </a:extLst>
            </p:cNvPr>
            <p:cNvSpPr txBox="1">
              <a:spLocks/>
            </p:cNvSpPr>
            <p:nvPr/>
          </p:nvSpPr>
          <p:spPr>
            <a:xfrm>
              <a:off x="2093230" y="3272822"/>
              <a:ext cx="5712516" cy="66030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US" sz="1900" dirty="0">
                  <a:latin typeface="Franklin Gothic Medium Cond" panose="020B0606030402020204" pitchFamily="34" charset="0"/>
                </a:rPr>
                <a:t>Federal Supplemental Educational Opportunity Grant (FSEOG)</a:t>
              </a:r>
            </a:p>
            <a:p>
              <a:pPr marL="0" indent="0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US" sz="1900" dirty="0">
                  <a:latin typeface="+mj-lt"/>
                </a:rPr>
                <a:t>Increased funding by $107 million to $840 million</a:t>
              </a:r>
            </a:p>
          </p:txBody>
        </p:sp>
        <p:sp>
          <p:nvSpPr>
            <p:cNvPr id="23" name="Content Placeholder 2">
              <a:extLst>
                <a:ext uri="{FF2B5EF4-FFF2-40B4-BE49-F238E27FC236}">
                  <a16:creationId xmlns:a16="http://schemas.microsoft.com/office/drawing/2014/main" xmlns="" id="{DE501DDF-8B01-48E5-AA86-2E1103192E8A}"/>
                </a:ext>
              </a:extLst>
            </p:cNvPr>
            <p:cNvSpPr txBox="1">
              <a:spLocks/>
            </p:cNvSpPr>
            <p:nvPr/>
          </p:nvSpPr>
          <p:spPr>
            <a:xfrm>
              <a:off x="2093230" y="4259669"/>
              <a:ext cx="5257800" cy="66030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US" sz="1900" dirty="0">
                  <a:latin typeface="Franklin Gothic Medium Cond" panose="020B0606030402020204" pitchFamily="34" charset="0"/>
                </a:rPr>
                <a:t>Federal Work Study (FWS)</a:t>
              </a:r>
            </a:p>
            <a:p>
              <a:pPr marL="0" indent="0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US" sz="1900" dirty="0">
                  <a:latin typeface="+mj-lt"/>
                </a:rPr>
                <a:t>Increased funding by $140 million to $1.1 billion</a:t>
              </a:r>
            </a:p>
          </p:txBody>
        </p:sp>
        <p:sp>
          <p:nvSpPr>
            <p:cNvPr id="24" name="Content Placeholder 2">
              <a:extLst>
                <a:ext uri="{FF2B5EF4-FFF2-40B4-BE49-F238E27FC236}">
                  <a16:creationId xmlns:a16="http://schemas.microsoft.com/office/drawing/2014/main" xmlns="" id="{7893D119-C7F4-463D-91DE-608907931BD7}"/>
                </a:ext>
              </a:extLst>
            </p:cNvPr>
            <p:cNvSpPr txBox="1">
              <a:spLocks/>
            </p:cNvSpPr>
            <p:nvPr/>
          </p:nvSpPr>
          <p:spPr>
            <a:xfrm>
              <a:off x="2093230" y="5249280"/>
              <a:ext cx="5257800" cy="126582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US" sz="1900" dirty="0">
                  <a:latin typeface="Franklin Gothic Medium Cond" panose="020B0606030402020204" pitchFamily="34" charset="0"/>
                </a:rPr>
                <a:t>Public Service Loan Forgiveness (PSLF)</a:t>
              </a:r>
            </a:p>
            <a:p>
              <a:pPr marL="0" indent="0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US" sz="1900" dirty="0">
                  <a:latin typeface="+mj-lt"/>
                </a:rPr>
                <a:t>$350 million for borrowers who were enrolled in ineligible repayment plans – first come, first served account - $700 million total over 2 years</a:t>
              </a:r>
            </a:p>
          </p:txBody>
        </p: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BFD290B-1258-4416-9C5C-FCD82DB16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19923-C043-4AF1-B469-21EB4EB338B7}" type="slidenum">
              <a:rPr lang="en-US" smtClean="0"/>
              <a:t>16</a:t>
            </a:fld>
            <a:endParaRPr lang="en-US"/>
          </a:p>
        </p:txBody>
      </p:sp>
      <p:sp>
        <p:nvSpPr>
          <p:cNvPr id="25" name="Arrow: Up 2">
            <a:extLst>
              <a:ext uri="{FF2B5EF4-FFF2-40B4-BE49-F238E27FC236}">
                <a16:creationId xmlns:a16="http://schemas.microsoft.com/office/drawing/2014/main" xmlns="" id="{61734673-170E-5F40-830E-E7374CCE3A38}"/>
              </a:ext>
            </a:extLst>
          </p:cNvPr>
          <p:cNvSpPr/>
          <p:nvPr/>
        </p:nvSpPr>
        <p:spPr>
          <a:xfrm>
            <a:off x="1143215" y="3154336"/>
            <a:ext cx="533400" cy="668678"/>
          </a:xfrm>
          <a:prstGeom prst="up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Up 2">
            <a:extLst>
              <a:ext uri="{FF2B5EF4-FFF2-40B4-BE49-F238E27FC236}">
                <a16:creationId xmlns:a16="http://schemas.microsoft.com/office/drawing/2014/main" xmlns="" id="{AA04A8DA-9701-BE49-9B7E-46C392D1D941}"/>
              </a:ext>
            </a:extLst>
          </p:cNvPr>
          <p:cNvSpPr/>
          <p:nvPr/>
        </p:nvSpPr>
        <p:spPr>
          <a:xfrm>
            <a:off x="1143215" y="4141448"/>
            <a:ext cx="533400" cy="668678"/>
          </a:xfrm>
          <a:prstGeom prst="up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441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8EED8F-5034-4DDD-8381-75B2E8D32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5558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DF7F26"/>
                </a:solidFill>
                <a:latin typeface="Franklin Gothic Medium Cond" panose="020B0606030402020204" pitchFamily="34" charset="0"/>
              </a:rPr>
              <a:t>FY 2019 NASFAA Requests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AA1C13A-6597-439F-BB0E-105E03C00FB7}"/>
              </a:ext>
            </a:extLst>
          </p:cNvPr>
          <p:cNvSpPr/>
          <p:nvPr/>
        </p:nvSpPr>
        <p:spPr>
          <a:xfrm>
            <a:off x="0" y="0"/>
            <a:ext cx="266700" cy="6858001"/>
          </a:xfrm>
          <a:prstGeom prst="rect">
            <a:avLst/>
          </a:prstGeom>
          <a:solidFill>
            <a:srgbClr val="DF7F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CBE4B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4349633B-0C12-4BBA-A6AA-38E3A4DFB457}"/>
              </a:ext>
            </a:extLst>
          </p:cNvPr>
          <p:cNvGrpSpPr/>
          <p:nvPr/>
        </p:nvGrpSpPr>
        <p:grpSpPr>
          <a:xfrm>
            <a:off x="9356651" y="6103084"/>
            <a:ext cx="2630534" cy="754917"/>
            <a:chOff x="9356651" y="6103084"/>
            <a:chExt cx="2630534" cy="75491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BEFD77AD-0354-446D-98B1-25F3C7720154}"/>
                </a:ext>
              </a:extLst>
            </p:cNvPr>
            <p:cNvSpPr/>
            <p:nvPr/>
          </p:nvSpPr>
          <p:spPr>
            <a:xfrm>
              <a:off x="9356651" y="6103084"/>
              <a:ext cx="2630534" cy="754917"/>
            </a:xfrm>
            <a:prstGeom prst="rect">
              <a:avLst/>
            </a:prstGeom>
            <a:solidFill>
              <a:srgbClr val="004A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F78D4BF7-B311-4215-8F64-55B3009A14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59833" y="6231453"/>
              <a:ext cx="2024170" cy="498177"/>
            </a:xfrm>
            <a:prstGeom prst="rect">
              <a:avLst/>
            </a:prstGeom>
          </p:spPr>
        </p:pic>
      </p:grp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1381C15B-8BD0-45ED-8F71-2164F65D1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0019"/>
            <a:ext cx="11148985" cy="466725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dirty="0">
                <a:latin typeface="+mj-lt"/>
              </a:rPr>
              <a:t>NASFAA letter to House and Senate appropriations leaders made the following requests for FY 2019: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rabicPeriod"/>
            </a:pPr>
            <a:endParaRPr lang="en-US" sz="1400" dirty="0">
              <a:latin typeface="+mj-lt"/>
            </a:endParaRPr>
          </a:p>
          <a:p>
            <a:pPr marL="914400" lvl="1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800" dirty="0">
                <a:latin typeface="+mj-lt"/>
              </a:rPr>
              <a:t>Boost maximum Pell Grant to $6,230 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800" dirty="0">
                <a:latin typeface="+mj-lt"/>
              </a:rPr>
              <a:t>Protect Pell reserve fund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800" dirty="0">
                <a:latin typeface="+mj-lt"/>
              </a:rPr>
              <a:t>Increase funding for FWS and FSEOG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800" dirty="0">
                <a:latin typeface="+mj-lt"/>
              </a:rPr>
              <a:t>Fund Perkins cancellations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800" dirty="0">
                <a:latin typeface="+mj-lt"/>
              </a:rPr>
              <a:t>Support other important programs like TRIO and GEAR UP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5C8761FE-004E-4B27-AD99-82B086409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19923-C043-4AF1-B469-21EB4EB338B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0696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8EED8F-5034-4DDD-8381-75B2E8D32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5558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DF7F26"/>
                </a:solidFill>
                <a:latin typeface="Franklin Gothic Medium Cond" panose="020B0606030402020204" pitchFamily="34" charset="0"/>
              </a:rPr>
              <a:t>FY 2019 Appropriations Update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AA1C13A-6597-439F-BB0E-105E03C00FB7}"/>
              </a:ext>
            </a:extLst>
          </p:cNvPr>
          <p:cNvSpPr/>
          <p:nvPr/>
        </p:nvSpPr>
        <p:spPr>
          <a:xfrm>
            <a:off x="0" y="0"/>
            <a:ext cx="266700" cy="6858001"/>
          </a:xfrm>
          <a:prstGeom prst="rect">
            <a:avLst/>
          </a:prstGeom>
          <a:solidFill>
            <a:srgbClr val="DF7F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CBE4B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4349633B-0C12-4BBA-A6AA-38E3A4DFB457}"/>
              </a:ext>
            </a:extLst>
          </p:cNvPr>
          <p:cNvGrpSpPr/>
          <p:nvPr/>
        </p:nvGrpSpPr>
        <p:grpSpPr>
          <a:xfrm>
            <a:off x="9356651" y="6103084"/>
            <a:ext cx="2630534" cy="754917"/>
            <a:chOff x="9356651" y="6103084"/>
            <a:chExt cx="2630534" cy="75491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BEFD77AD-0354-446D-98B1-25F3C7720154}"/>
                </a:ext>
              </a:extLst>
            </p:cNvPr>
            <p:cNvSpPr/>
            <p:nvPr/>
          </p:nvSpPr>
          <p:spPr>
            <a:xfrm>
              <a:off x="9356651" y="6103084"/>
              <a:ext cx="2630534" cy="754917"/>
            </a:xfrm>
            <a:prstGeom prst="rect">
              <a:avLst/>
            </a:prstGeom>
            <a:solidFill>
              <a:srgbClr val="004A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F78D4BF7-B311-4215-8F64-55B3009A14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59833" y="6231453"/>
              <a:ext cx="2024170" cy="498177"/>
            </a:xfrm>
            <a:prstGeom prst="rect">
              <a:avLst/>
            </a:prstGeom>
          </p:spPr>
        </p:pic>
      </p:grp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1381C15B-8BD0-45ED-8F71-2164F65D1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2419"/>
            <a:ext cx="11148985" cy="466725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dirty="0">
                <a:latin typeface="+mj-lt"/>
              </a:rPr>
              <a:t>House and Senate leaders agreed on funding levels for FY 2019 defense, labor, health, and education programs in September 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400" dirty="0">
              <a:latin typeface="+mj-lt"/>
            </a:endParaRPr>
          </a:p>
          <a:p>
            <a:pPr>
              <a:lnSpc>
                <a:spcPct val="100000"/>
              </a:lnSpc>
            </a:pPr>
            <a:r>
              <a:rPr lang="en-US" sz="3200" dirty="0">
                <a:latin typeface="+mj-lt"/>
              </a:rPr>
              <a:t>President Trump signed the package into law on September 28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600" dirty="0">
              <a:latin typeface="+mj-lt"/>
            </a:endParaRPr>
          </a:p>
          <a:p>
            <a:pPr>
              <a:lnSpc>
                <a:spcPct val="100000"/>
              </a:lnSpc>
            </a:pPr>
            <a:r>
              <a:rPr lang="en-US" sz="3200" dirty="0">
                <a:latin typeface="+mj-lt"/>
              </a:rPr>
              <a:t>First “regular order,” on-time passage of education funding in over two decades (since 1996)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82426DBC-C781-4E88-8DD1-1A7940D31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19923-C043-4AF1-B469-21EB4EB338B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988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75B8F0C-AACE-42A6-8E91-24EB8915413E}"/>
              </a:ext>
            </a:extLst>
          </p:cNvPr>
          <p:cNvSpPr/>
          <p:nvPr/>
        </p:nvSpPr>
        <p:spPr>
          <a:xfrm>
            <a:off x="8077201" y="0"/>
            <a:ext cx="411479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8EED8F-5034-4DDD-8381-75B2E8D32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24" y="102673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DF7F26"/>
                </a:solidFill>
                <a:latin typeface="Franklin Gothic Medium Cond" panose="020B0606030402020204" pitchFamily="34" charset="0"/>
              </a:rPr>
              <a:t>FY 2019 Appropriations Package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AA1C13A-6597-439F-BB0E-105E03C00FB7}"/>
              </a:ext>
            </a:extLst>
          </p:cNvPr>
          <p:cNvSpPr/>
          <p:nvPr/>
        </p:nvSpPr>
        <p:spPr>
          <a:xfrm>
            <a:off x="0" y="0"/>
            <a:ext cx="266700" cy="6858001"/>
          </a:xfrm>
          <a:prstGeom prst="rect">
            <a:avLst/>
          </a:prstGeom>
          <a:solidFill>
            <a:srgbClr val="DF7F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CBE4B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4349633B-0C12-4BBA-A6AA-38E3A4DFB457}"/>
              </a:ext>
            </a:extLst>
          </p:cNvPr>
          <p:cNvGrpSpPr/>
          <p:nvPr/>
        </p:nvGrpSpPr>
        <p:grpSpPr>
          <a:xfrm>
            <a:off x="9356651" y="6103084"/>
            <a:ext cx="2630534" cy="754917"/>
            <a:chOff x="9356651" y="6103084"/>
            <a:chExt cx="2630534" cy="75491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BEFD77AD-0354-446D-98B1-25F3C7720154}"/>
                </a:ext>
              </a:extLst>
            </p:cNvPr>
            <p:cNvSpPr/>
            <p:nvPr/>
          </p:nvSpPr>
          <p:spPr>
            <a:xfrm>
              <a:off x="9356651" y="6103084"/>
              <a:ext cx="2630534" cy="754917"/>
            </a:xfrm>
            <a:prstGeom prst="rect">
              <a:avLst/>
            </a:prstGeom>
            <a:solidFill>
              <a:srgbClr val="004A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F78D4BF7-B311-4215-8F64-55B3009A14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59833" y="6231453"/>
              <a:ext cx="2024170" cy="498177"/>
            </a:xfrm>
            <a:prstGeom prst="rect">
              <a:avLst/>
            </a:prstGeom>
          </p:spPr>
        </p:pic>
      </p:grp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FE017316-ACEF-44E7-8955-75C31569B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8698"/>
            <a:ext cx="5257800" cy="66867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000" dirty="0">
                <a:latin typeface="Franklin Gothic Medium Cond" panose="020B0606030402020204" pitchFamily="34" charset="0"/>
              </a:rPr>
              <a:t>Funding Provisions: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CEF64D9-D25B-4410-9EBF-DE3990661F0E}"/>
              </a:ext>
            </a:extLst>
          </p:cNvPr>
          <p:cNvSpPr/>
          <p:nvPr/>
        </p:nvSpPr>
        <p:spPr>
          <a:xfrm>
            <a:off x="7805745" y="0"/>
            <a:ext cx="13832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E7718ECB-3D9D-4D90-B770-A04792B16A10}"/>
              </a:ext>
            </a:extLst>
          </p:cNvPr>
          <p:cNvSpPr txBox="1">
            <a:spLocks/>
          </p:cNvSpPr>
          <p:nvPr/>
        </p:nvSpPr>
        <p:spPr>
          <a:xfrm>
            <a:off x="8229600" y="1188697"/>
            <a:ext cx="3962399" cy="469678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3200" dirty="0">
                <a:latin typeface="Franklin Gothic Medium Cond" panose="020B0606030402020204" pitchFamily="34" charset="0"/>
              </a:rPr>
              <a:t>Additional Provisions: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+mj-lt"/>
              </a:rPr>
              <a:t>Expanded FAFSA data-sharing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+mj-lt"/>
              </a:rPr>
              <a:t>Deferment for Active Cancer Treatment Act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+mj-lt"/>
              </a:rPr>
              <a:t>ED allowed to use Student Aid Administration funds to support Perkins Loan servicing (though unlikely)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+mj-lt"/>
              </a:rPr>
              <a:t>ED required to include and evaluate multiple servicers in “</a:t>
            </a:r>
            <a:r>
              <a:rPr lang="en-US" sz="2400" dirty="0" err="1">
                <a:latin typeface="+mj-lt"/>
              </a:rPr>
              <a:t>NextGen</a:t>
            </a:r>
            <a:r>
              <a:rPr lang="en-US" sz="2400" dirty="0">
                <a:latin typeface="+mj-lt"/>
              </a:rPr>
              <a:t> Financial Services Environment”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75353295-D55C-4562-9686-38F790E485EB}"/>
              </a:ext>
            </a:extLst>
          </p:cNvPr>
          <p:cNvGrpSpPr/>
          <p:nvPr/>
        </p:nvGrpSpPr>
        <p:grpSpPr>
          <a:xfrm>
            <a:off x="1107600" y="1969494"/>
            <a:ext cx="6469546" cy="4431306"/>
            <a:chOff x="1336200" y="2083794"/>
            <a:chExt cx="6469546" cy="4431306"/>
          </a:xfrm>
        </p:grpSpPr>
        <p:sp>
          <p:nvSpPr>
            <p:cNvPr id="3" name="Arrow: Up 2">
              <a:extLst>
                <a:ext uri="{FF2B5EF4-FFF2-40B4-BE49-F238E27FC236}">
                  <a16:creationId xmlns:a16="http://schemas.microsoft.com/office/drawing/2014/main" xmlns="" id="{6AE6A0FB-B181-40C0-BB93-56B137506796}"/>
                </a:ext>
              </a:extLst>
            </p:cNvPr>
            <p:cNvSpPr/>
            <p:nvPr/>
          </p:nvSpPr>
          <p:spPr>
            <a:xfrm>
              <a:off x="1371815" y="2162175"/>
              <a:ext cx="533400" cy="668678"/>
            </a:xfrm>
            <a:prstGeom prst="upArrow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Arrow: Up 18">
              <a:extLst>
                <a:ext uri="{FF2B5EF4-FFF2-40B4-BE49-F238E27FC236}">
                  <a16:creationId xmlns:a16="http://schemas.microsoft.com/office/drawing/2014/main" xmlns="" id="{089F86E1-8FB1-4A4E-8B19-89FC92AA284E}"/>
                </a:ext>
              </a:extLst>
            </p:cNvPr>
            <p:cNvSpPr/>
            <p:nvPr/>
          </p:nvSpPr>
          <p:spPr>
            <a:xfrm>
              <a:off x="1371815" y="5331108"/>
              <a:ext cx="533400" cy="668678"/>
            </a:xfrm>
            <a:prstGeom prst="upArrow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Equals 4">
              <a:extLst>
                <a:ext uri="{FF2B5EF4-FFF2-40B4-BE49-F238E27FC236}">
                  <a16:creationId xmlns:a16="http://schemas.microsoft.com/office/drawing/2014/main" xmlns="" id="{62390059-2686-4A4A-9BA8-23C2774C290F}"/>
                </a:ext>
              </a:extLst>
            </p:cNvPr>
            <p:cNvSpPr/>
            <p:nvPr/>
          </p:nvSpPr>
          <p:spPr>
            <a:xfrm>
              <a:off x="1336200" y="3329972"/>
              <a:ext cx="604630" cy="554267"/>
            </a:xfrm>
            <a:prstGeom prst="mathEqual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Equals 19">
              <a:extLst>
                <a:ext uri="{FF2B5EF4-FFF2-40B4-BE49-F238E27FC236}">
                  <a16:creationId xmlns:a16="http://schemas.microsoft.com/office/drawing/2014/main" xmlns="" id="{6C952963-7FBE-40CB-A9CF-B9FAEF9908D6}"/>
                </a:ext>
              </a:extLst>
            </p:cNvPr>
            <p:cNvSpPr/>
            <p:nvPr/>
          </p:nvSpPr>
          <p:spPr>
            <a:xfrm>
              <a:off x="1336200" y="4277722"/>
              <a:ext cx="604630" cy="554267"/>
            </a:xfrm>
            <a:prstGeom prst="mathEqual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Content Placeholder 2">
              <a:extLst>
                <a:ext uri="{FF2B5EF4-FFF2-40B4-BE49-F238E27FC236}">
                  <a16:creationId xmlns:a16="http://schemas.microsoft.com/office/drawing/2014/main" xmlns="" id="{C594D55C-C268-4EA5-A109-D269451A64C0}"/>
                </a:ext>
              </a:extLst>
            </p:cNvPr>
            <p:cNvSpPr txBox="1">
              <a:spLocks/>
            </p:cNvSpPr>
            <p:nvPr/>
          </p:nvSpPr>
          <p:spPr>
            <a:xfrm>
              <a:off x="2093230" y="2083794"/>
              <a:ext cx="5257800" cy="104039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85000" lnSpcReduction="2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US" sz="2200" dirty="0">
                  <a:latin typeface="Franklin Gothic Medium Cond" panose="020B0606030402020204" pitchFamily="34" charset="0"/>
                </a:rPr>
                <a:t>Pell Grant</a:t>
              </a:r>
            </a:p>
            <a:p>
              <a:pPr marL="0" indent="0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US" sz="2200" dirty="0">
                  <a:latin typeface="+mj-lt"/>
                </a:rPr>
                <a:t>Increases maximum Pell Grant award by $100 to $6,195 (funded in part by a $600 million rescission from reserves)</a:t>
              </a:r>
            </a:p>
          </p:txBody>
        </p:sp>
        <p:sp>
          <p:nvSpPr>
            <p:cNvPr id="22" name="Content Placeholder 2">
              <a:extLst>
                <a:ext uri="{FF2B5EF4-FFF2-40B4-BE49-F238E27FC236}">
                  <a16:creationId xmlns:a16="http://schemas.microsoft.com/office/drawing/2014/main" xmlns="" id="{5A1EA85A-BDA6-4CB3-BE69-6E682A0472D3}"/>
                </a:ext>
              </a:extLst>
            </p:cNvPr>
            <p:cNvSpPr txBox="1">
              <a:spLocks/>
            </p:cNvSpPr>
            <p:nvPr/>
          </p:nvSpPr>
          <p:spPr>
            <a:xfrm>
              <a:off x="2093230" y="3272822"/>
              <a:ext cx="5712516" cy="66030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US" sz="1900" dirty="0">
                  <a:latin typeface="Franklin Gothic Medium Cond" panose="020B0606030402020204" pitchFamily="34" charset="0"/>
                </a:rPr>
                <a:t>Federal Supplemental Educational Opportunity Grant (FSEOG)</a:t>
              </a:r>
            </a:p>
            <a:p>
              <a:pPr marL="0" indent="0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US" sz="1900" dirty="0">
                  <a:latin typeface="+mj-lt"/>
                </a:rPr>
                <a:t>Level-funded at $840 million</a:t>
              </a:r>
            </a:p>
          </p:txBody>
        </p:sp>
        <p:sp>
          <p:nvSpPr>
            <p:cNvPr id="23" name="Content Placeholder 2">
              <a:extLst>
                <a:ext uri="{FF2B5EF4-FFF2-40B4-BE49-F238E27FC236}">
                  <a16:creationId xmlns:a16="http://schemas.microsoft.com/office/drawing/2014/main" xmlns="" id="{DE501DDF-8B01-48E5-AA86-2E1103192E8A}"/>
                </a:ext>
              </a:extLst>
            </p:cNvPr>
            <p:cNvSpPr txBox="1">
              <a:spLocks/>
            </p:cNvSpPr>
            <p:nvPr/>
          </p:nvSpPr>
          <p:spPr>
            <a:xfrm>
              <a:off x="2093230" y="4259669"/>
              <a:ext cx="5257800" cy="66030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US" sz="1900" dirty="0">
                  <a:latin typeface="Franklin Gothic Medium Cond" panose="020B0606030402020204" pitchFamily="34" charset="0"/>
                </a:rPr>
                <a:t>Federal Work Study (FWS)</a:t>
              </a:r>
            </a:p>
            <a:p>
              <a:pPr marL="0" indent="0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US" sz="1900" dirty="0">
                  <a:latin typeface="+mj-lt"/>
                </a:rPr>
                <a:t>Level-funded at $1.1 billion</a:t>
              </a:r>
            </a:p>
          </p:txBody>
        </p:sp>
        <p:sp>
          <p:nvSpPr>
            <p:cNvPr id="24" name="Content Placeholder 2">
              <a:extLst>
                <a:ext uri="{FF2B5EF4-FFF2-40B4-BE49-F238E27FC236}">
                  <a16:creationId xmlns:a16="http://schemas.microsoft.com/office/drawing/2014/main" xmlns="" id="{7893D119-C7F4-463D-91DE-608907931BD7}"/>
                </a:ext>
              </a:extLst>
            </p:cNvPr>
            <p:cNvSpPr txBox="1">
              <a:spLocks/>
            </p:cNvSpPr>
            <p:nvPr/>
          </p:nvSpPr>
          <p:spPr>
            <a:xfrm>
              <a:off x="2093230" y="5249280"/>
              <a:ext cx="5257800" cy="126582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US" sz="1900" dirty="0">
                  <a:latin typeface="Franklin Gothic Medium Cond" panose="020B0606030402020204" pitchFamily="34" charset="0"/>
                </a:rPr>
                <a:t>Public Service Loan Forgiveness (PSLF)</a:t>
              </a:r>
            </a:p>
            <a:p>
              <a:pPr marL="0" indent="0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US" sz="1900" dirty="0">
                  <a:latin typeface="+mj-lt"/>
                </a:rPr>
                <a:t>$350 million for borrowers who were enrolled in ineligible repayment plans – first come, first served account - $700 million total over 2 years</a:t>
              </a:r>
            </a:p>
          </p:txBody>
        </p: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BFD290B-1258-4416-9C5C-FCD82DB16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19923-C043-4AF1-B469-21EB4EB338B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434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8EED8F-5034-4DDD-8381-75B2E8D32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57585A"/>
                </a:solidFill>
                <a:latin typeface="Franklin Gothic Medium Cond" panose="020B0606030402020204" pitchFamily="34" charset="0"/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6E709DE-B7A8-42D8-BF9E-5B7CFF468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2026"/>
            <a:ext cx="10515600" cy="5137604"/>
          </a:xfrm>
        </p:spPr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Inside the Beltway</a:t>
            </a:r>
          </a:p>
          <a:p>
            <a:r>
              <a:rPr lang="en-US" dirty="0">
                <a:latin typeface="+mj-lt"/>
              </a:rPr>
              <a:t>Outlook</a:t>
            </a:r>
          </a:p>
          <a:p>
            <a:pPr lvl="1"/>
            <a:r>
              <a:rPr lang="en-US" dirty="0">
                <a:latin typeface="+mj-lt"/>
              </a:rPr>
              <a:t>Higher Education Act Reauthorization</a:t>
            </a:r>
          </a:p>
          <a:p>
            <a:pPr lvl="2"/>
            <a:r>
              <a:rPr lang="en-US" dirty="0">
                <a:latin typeface="+mj-lt"/>
              </a:rPr>
              <a:t>PROSPER Act </a:t>
            </a:r>
          </a:p>
          <a:p>
            <a:pPr lvl="2"/>
            <a:r>
              <a:rPr lang="en-US" dirty="0">
                <a:latin typeface="+mj-lt"/>
              </a:rPr>
              <a:t>Aim Higher Act</a:t>
            </a:r>
          </a:p>
          <a:p>
            <a:pPr lvl="1"/>
            <a:r>
              <a:rPr lang="en-US" dirty="0">
                <a:latin typeface="+mj-lt"/>
              </a:rPr>
              <a:t>Federal Budget &amp; Funding</a:t>
            </a:r>
          </a:p>
          <a:p>
            <a:r>
              <a:rPr lang="en-US" dirty="0">
                <a:latin typeface="+mj-lt"/>
              </a:rPr>
              <a:t>Department of Education Update</a:t>
            </a:r>
          </a:p>
          <a:p>
            <a:r>
              <a:rPr lang="en-US" dirty="0">
                <a:latin typeface="+mj-lt"/>
              </a:rPr>
              <a:t>NASFAA Update</a:t>
            </a:r>
          </a:p>
          <a:p>
            <a:r>
              <a:rPr lang="en-US" dirty="0">
                <a:latin typeface="+mj-lt"/>
              </a:rPr>
              <a:t>Opportunities for Advocacy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A1C6231E-70B9-4375-9324-3C2C80B53B05}"/>
              </a:ext>
            </a:extLst>
          </p:cNvPr>
          <p:cNvGrpSpPr/>
          <p:nvPr/>
        </p:nvGrpSpPr>
        <p:grpSpPr>
          <a:xfrm>
            <a:off x="9356651" y="6103084"/>
            <a:ext cx="2630534" cy="754917"/>
            <a:chOff x="9356651" y="6103084"/>
            <a:chExt cx="2630534" cy="75491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52862D1F-FB0B-4275-8FCF-D1B724360A95}"/>
                </a:ext>
              </a:extLst>
            </p:cNvPr>
            <p:cNvSpPr/>
            <p:nvPr/>
          </p:nvSpPr>
          <p:spPr>
            <a:xfrm>
              <a:off x="9356651" y="6103084"/>
              <a:ext cx="2630534" cy="754917"/>
            </a:xfrm>
            <a:prstGeom prst="rect">
              <a:avLst/>
            </a:prstGeom>
            <a:solidFill>
              <a:srgbClr val="004A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EA676FE0-54EB-4C24-AD1D-ADD9C076F1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59833" y="6231453"/>
              <a:ext cx="2024170" cy="498177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AA1C13A-6597-439F-BB0E-105E03C00FB7}"/>
              </a:ext>
            </a:extLst>
          </p:cNvPr>
          <p:cNvSpPr/>
          <p:nvPr/>
        </p:nvSpPr>
        <p:spPr>
          <a:xfrm>
            <a:off x="0" y="0"/>
            <a:ext cx="266700" cy="6858001"/>
          </a:xfrm>
          <a:prstGeom prst="rect">
            <a:avLst/>
          </a:prstGeom>
          <a:solidFill>
            <a:srgbClr val="57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7585A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AD5A55D-06E5-4EE4-9B3D-802EB9550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19923-C043-4AF1-B469-21EB4EB338B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4200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8EED8F-5034-4DDD-8381-75B2E8D32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DF7F26"/>
                </a:solidFill>
                <a:latin typeface="Franklin Gothic Medium Cond" panose="020B0606030402020204" pitchFamily="34" charset="0"/>
              </a:rPr>
              <a:t>FY 2019 President’s Budget vs. Passed Bill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AA1C13A-6597-439F-BB0E-105E03C00FB7}"/>
              </a:ext>
            </a:extLst>
          </p:cNvPr>
          <p:cNvSpPr/>
          <p:nvPr/>
        </p:nvSpPr>
        <p:spPr>
          <a:xfrm>
            <a:off x="0" y="0"/>
            <a:ext cx="266700" cy="6858001"/>
          </a:xfrm>
          <a:prstGeom prst="rect">
            <a:avLst/>
          </a:prstGeom>
          <a:solidFill>
            <a:srgbClr val="DF7F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CBE4B"/>
              </a:solidFill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ED4DEEF4-675B-4F0D-B7D8-F62791F609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1713021"/>
              </p:ext>
            </p:extLst>
          </p:nvPr>
        </p:nvGraphicFramePr>
        <p:xfrm>
          <a:off x="2798435" y="1243918"/>
          <a:ext cx="6595130" cy="47199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7565">
                  <a:extLst>
                    <a:ext uri="{9D8B030D-6E8A-4147-A177-3AD203B41FA5}">
                      <a16:colId xmlns:a16="http://schemas.microsoft.com/office/drawing/2014/main" xmlns="" val="330716666"/>
                    </a:ext>
                  </a:extLst>
                </a:gridCol>
                <a:gridCol w="3297565">
                  <a:extLst>
                    <a:ext uri="{9D8B030D-6E8A-4147-A177-3AD203B41FA5}">
                      <a16:colId xmlns:a16="http://schemas.microsoft.com/office/drawing/2014/main" xmlns="" val="510978785"/>
                    </a:ext>
                  </a:extLst>
                </a:gridCol>
              </a:tblGrid>
              <a:tr h="938266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Franklin Gothic Medium Cond" panose="020B0606030402020204" pitchFamily="34" charset="0"/>
                        </a:rPr>
                        <a:t>Trump </a:t>
                      </a:r>
                    </a:p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Franklin Gothic Medium Cond" panose="020B0606030402020204" pitchFamily="34" charset="0"/>
                        </a:rPr>
                        <a:t>Budget Proposal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Franklin Gothic Medium Cond" panose="020B0606030402020204" pitchFamily="34" charset="0"/>
                        </a:rPr>
                        <a:t>Final </a:t>
                      </a:r>
                    </a:p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Franklin Gothic Medium Cond" panose="020B0606030402020204" pitchFamily="34" charset="0"/>
                        </a:rPr>
                        <a:t>Appropriations Bill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69730730"/>
                  </a:ext>
                </a:extLst>
              </a:tr>
              <a:tr h="69460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</a:rPr>
                        <a:t>Flat-lines Pell maximum award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</a:rPr>
                        <a:t>Increases Pell maximum award by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$100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61712076"/>
                  </a:ext>
                </a:extLst>
              </a:tr>
              <a:tr h="69460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</a:rPr>
                        <a:t>N/A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</a:rPr>
                        <a:t>Cuts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$600 million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</a:rPr>
                        <a:t>from Pell reserves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83456096"/>
                  </a:ext>
                </a:extLst>
              </a:tr>
              <a:tr h="69460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</a:rPr>
                        <a:t>Eliminates FSEOG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</a:rPr>
                        <a:t>Level-funds FSEOG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87806248"/>
                  </a:ext>
                </a:extLst>
              </a:tr>
              <a:tr h="69460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</a:rPr>
                        <a:t>Cuts FWS by $500 million; limits eligibility to undergraduates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</a:rPr>
                        <a:t>Level-funds FWS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25645576"/>
                  </a:ext>
                </a:extLst>
              </a:tr>
              <a:tr h="99661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</a:rPr>
                        <a:t>Eliminates in-school interest subsidy, PSLF; consolidates IDR plans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</a:rPr>
                        <a:t>Additional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$350 million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</a:rPr>
                        <a:t>for borrowers enrolled in ineligible PSLF plans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96860530"/>
                  </a:ext>
                </a:extLst>
              </a:tr>
            </a:tbl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4349633B-0C12-4BBA-A6AA-38E3A4DFB457}"/>
              </a:ext>
            </a:extLst>
          </p:cNvPr>
          <p:cNvGrpSpPr/>
          <p:nvPr/>
        </p:nvGrpSpPr>
        <p:grpSpPr>
          <a:xfrm>
            <a:off x="9356651" y="6103084"/>
            <a:ext cx="2630534" cy="754917"/>
            <a:chOff x="9356651" y="6103084"/>
            <a:chExt cx="2630534" cy="75491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BEFD77AD-0354-446D-98B1-25F3C7720154}"/>
                </a:ext>
              </a:extLst>
            </p:cNvPr>
            <p:cNvSpPr/>
            <p:nvPr/>
          </p:nvSpPr>
          <p:spPr>
            <a:xfrm>
              <a:off x="9356651" y="6103084"/>
              <a:ext cx="2630534" cy="754917"/>
            </a:xfrm>
            <a:prstGeom prst="rect">
              <a:avLst/>
            </a:prstGeom>
            <a:solidFill>
              <a:srgbClr val="004A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F78D4BF7-B311-4215-8F64-55B3009A14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59833" y="6231453"/>
              <a:ext cx="2024170" cy="498177"/>
            </a:xfrm>
            <a:prstGeom prst="rect">
              <a:avLst/>
            </a:prstGeom>
          </p:spPr>
        </p:pic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8B33A2D8-ECDE-4F29-ACBD-D2E90F7E6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19923-C043-4AF1-B469-21EB4EB338B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207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s://timedotcom.files.wordpress.com/2017/06/betsy-devos-civil-rights-senate-democrats.jpg">
            <a:extLst>
              <a:ext uri="{FF2B5EF4-FFF2-40B4-BE49-F238E27FC236}">
                <a16:creationId xmlns:a16="http://schemas.microsoft.com/office/drawing/2014/main" xmlns="" id="{9C1D65A9-3C9F-4A76-8BDD-F414F2B4D2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rrow: Pentagon 14">
            <a:extLst>
              <a:ext uri="{FF2B5EF4-FFF2-40B4-BE49-F238E27FC236}">
                <a16:creationId xmlns:a16="http://schemas.microsoft.com/office/drawing/2014/main" xmlns="" id="{A00872B6-7A28-4F05-9B11-16B57319BC64}"/>
              </a:ext>
            </a:extLst>
          </p:cNvPr>
          <p:cNvSpPr/>
          <p:nvPr/>
        </p:nvSpPr>
        <p:spPr>
          <a:xfrm>
            <a:off x="0" y="634643"/>
            <a:ext cx="5545468" cy="818707"/>
          </a:xfrm>
          <a:prstGeom prst="homePlate">
            <a:avLst>
              <a:gd name="adj" fmla="val 33712"/>
            </a:avLst>
          </a:prstGeom>
          <a:solidFill>
            <a:srgbClr val="004A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8EED8F-5034-4DDD-8381-75B2E8D32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24" y="381214"/>
            <a:ext cx="5834907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Department of Education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A1C6231E-70B9-4375-9324-3C2C80B53B05}"/>
              </a:ext>
            </a:extLst>
          </p:cNvPr>
          <p:cNvGrpSpPr/>
          <p:nvPr/>
        </p:nvGrpSpPr>
        <p:grpSpPr>
          <a:xfrm>
            <a:off x="9356651" y="6103084"/>
            <a:ext cx="2630534" cy="754917"/>
            <a:chOff x="9356651" y="6103084"/>
            <a:chExt cx="2630534" cy="75491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52862D1F-FB0B-4275-8FCF-D1B724360A95}"/>
                </a:ext>
              </a:extLst>
            </p:cNvPr>
            <p:cNvSpPr/>
            <p:nvPr/>
          </p:nvSpPr>
          <p:spPr>
            <a:xfrm>
              <a:off x="9356651" y="6103084"/>
              <a:ext cx="2630534" cy="754917"/>
            </a:xfrm>
            <a:prstGeom prst="rect">
              <a:avLst/>
            </a:prstGeom>
            <a:solidFill>
              <a:srgbClr val="004A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EA676FE0-54EB-4C24-AD1D-ADD9C076F1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59833" y="6231453"/>
              <a:ext cx="2024170" cy="498177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4DAB7E10-48B1-494E-BA49-123018B7BEC1}"/>
              </a:ext>
            </a:extLst>
          </p:cNvPr>
          <p:cNvGrpSpPr/>
          <p:nvPr/>
        </p:nvGrpSpPr>
        <p:grpSpPr>
          <a:xfrm>
            <a:off x="5410273" y="634643"/>
            <a:ext cx="1009648" cy="818707"/>
            <a:chOff x="5991298" y="625118"/>
            <a:chExt cx="1009648" cy="818707"/>
          </a:xfrm>
          <a:solidFill>
            <a:srgbClr val="004A87"/>
          </a:solidFill>
        </p:grpSpPr>
        <p:sp>
          <p:nvSpPr>
            <p:cNvPr id="11" name="Arrow: Chevron 10">
              <a:extLst>
                <a:ext uri="{FF2B5EF4-FFF2-40B4-BE49-F238E27FC236}">
                  <a16:creationId xmlns:a16="http://schemas.microsoft.com/office/drawing/2014/main" xmlns="" id="{2C3563B8-1FC0-48DF-8B5E-3F6161B4B0D2}"/>
                </a:ext>
              </a:extLst>
            </p:cNvPr>
            <p:cNvSpPr/>
            <p:nvPr/>
          </p:nvSpPr>
          <p:spPr>
            <a:xfrm>
              <a:off x="5991298" y="625118"/>
              <a:ext cx="581024" cy="818707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Arrow: Chevron 11">
              <a:extLst>
                <a:ext uri="{FF2B5EF4-FFF2-40B4-BE49-F238E27FC236}">
                  <a16:creationId xmlns:a16="http://schemas.microsoft.com/office/drawing/2014/main" xmlns="" id="{1F2770DC-9167-42AA-9A97-560FA1A0E9A0}"/>
                </a:ext>
              </a:extLst>
            </p:cNvPr>
            <p:cNvSpPr/>
            <p:nvPr/>
          </p:nvSpPr>
          <p:spPr>
            <a:xfrm>
              <a:off x="6419922" y="625118"/>
              <a:ext cx="581024" cy="818707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A30418E-CE36-49C5-A71A-907C357D2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19923-C043-4AF1-B469-21EB4EB338B7}" type="slidenum">
              <a:rPr lang="en-US" smtClean="0">
                <a:solidFill>
                  <a:schemeClr val="bg1"/>
                </a:solidFill>
              </a:rPr>
              <a:t>21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6298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8EED8F-5034-4DDD-8381-75B2E8D32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4A87"/>
                </a:solidFill>
                <a:latin typeface="Franklin Gothic Medium Cond" panose="020B0606030402020204" pitchFamily="34" charset="0"/>
              </a:rPr>
              <a:t>Department of Education Outlook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A1C6231E-70B9-4375-9324-3C2C80B53B05}"/>
              </a:ext>
            </a:extLst>
          </p:cNvPr>
          <p:cNvGrpSpPr/>
          <p:nvPr/>
        </p:nvGrpSpPr>
        <p:grpSpPr>
          <a:xfrm>
            <a:off x="9356651" y="6103084"/>
            <a:ext cx="2630534" cy="754917"/>
            <a:chOff x="9356651" y="6103084"/>
            <a:chExt cx="2630534" cy="75491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52862D1F-FB0B-4275-8FCF-D1B724360A95}"/>
                </a:ext>
              </a:extLst>
            </p:cNvPr>
            <p:cNvSpPr/>
            <p:nvPr/>
          </p:nvSpPr>
          <p:spPr>
            <a:xfrm>
              <a:off x="9356651" y="6103084"/>
              <a:ext cx="2630534" cy="754917"/>
            </a:xfrm>
            <a:prstGeom prst="rect">
              <a:avLst/>
            </a:prstGeom>
            <a:solidFill>
              <a:srgbClr val="004A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EA676FE0-54EB-4C24-AD1D-ADD9C076F1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59833" y="6231453"/>
              <a:ext cx="2024170" cy="498177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AA1C13A-6597-439F-BB0E-105E03C00FB7}"/>
              </a:ext>
            </a:extLst>
          </p:cNvPr>
          <p:cNvSpPr/>
          <p:nvPr/>
        </p:nvSpPr>
        <p:spPr>
          <a:xfrm>
            <a:off x="0" y="0"/>
            <a:ext cx="266700" cy="6858001"/>
          </a:xfrm>
          <a:prstGeom prst="rect">
            <a:avLst/>
          </a:prstGeom>
          <a:solidFill>
            <a:srgbClr val="004A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CBE4B"/>
              </a:solidFill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B11E1E3C-1ED7-46AC-ADCE-5821AE4C33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1217"/>
            <a:ext cx="10515600" cy="4351338"/>
          </a:xfrm>
        </p:spPr>
        <p:txBody>
          <a:bodyPr/>
          <a:lstStyle/>
          <a:p>
            <a:r>
              <a:rPr lang="en-US" dirty="0">
                <a:latin typeface="+mj-lt"/>
              </a:rPr>
              <a:t>“Next Generation Processing and Servicing Environment”</a:t>
            </a:r>
          </a:p>
          <a:p>
            <a:pPr lvl="1"/>
            <a:r>
              <a:rPr lang="en-US" dirty="0">
                <a:latin typeface="+mj-lt"/>
              </a:rPr>
              <a:t>Single loan portal and multiple servicers</a:t>
            </a:r>
          </a:p>
          <a:p>
            <a:pPr lvl="1"/>
            <a:r>
              <a:rPr lang="en-US" dirty="0">
                <a:latin typeface="+mj-lt"/>
              </a:rPr>
              <a:t>Modifications and amendments made to solicitation in 2018</a:t>
            </a:r>
          </a:p>
          <a:p>
            <a:pPr lvl="1"/>
            <a:r>
              <a:rPr lang="en-US" dirty="0">
                <a:latin typeface="+mj-lt"/>
              </a:rPr>
              <a:t>In September, ED announced finalists for servicers to receive contracts</a:t>
            </a:r>
          </a:p>
          <a:p>
            <a:pPr marL="457200" lvl="1" indent="0">
              <a:buNone/>
            </a:pPr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“FSA Payment Card Program” pilot</a:t>
            </a:r>
          </a:p>
          <a:p>
            <a:pPr lvl="1"/>
            <a:r>
              <a:rPr lang="en-US" dirty="0">
                <a:latin typeface="+mj-lt"/>
              </a:rPr>
              <a:t>Originally scheduled to launch in the spring of 2018</a:t>
            </a:r>
          </a:p>
          <a:p>
            <a:pPr lvl="1"/>
            <a:r>
              <a:rPr lang="en-US" dirty="0">
                <a:latin typeface="+mj-lt"/>
              </a:rPr>
              <a:t>Solicitation published on October 16 for mobile “</a:t>
            </a:r>
            <a:r>
              <a:rPr lang="en-US" dirty="0" err="1">
                <a:latin typeface="+mj-lt"/>
              </a:rPr>
              <a:t>myMoney</a:t>
            </a:r>
            <a:r>
              <a:rPr lang="en-US" dirty="0">
                <a:latin typeface="+mj-lt"/>
              </a:rPr>
              <a:t>” student aid disbursement program through </a:t>
            </a:r>
            <a:r>
              <a:rPr lang="en-US" dirty="0" err="1">
                <a:latin typeface="+mj-lt"/>
              </a:rPr>
              <a:t>myStudentAid</a:t>
            </a:r>
            <a:r>
              <a:rPr lang="en-US" dirty="0">
                <a:latin typeface="+mj-lt"/>
              </a:rPr>
              <a:t> app</a:t>
            </a:r>
          </a:p>
          <a:p>
            <a:endParaRPr lang="en-US" dirty="0">
              <a:latin typeface="+mj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96169D1F-D96B-4516-B54F-7BC3179EF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19923-C043-4AF1-B469-21EB4EB338B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9324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8EED8F-5034-4DDD-8381-75B2E8D32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4A87"/>
                </a:solidFill>
                <a:latin typeface="Franklin Gothic Medium Cond" panose="020B0606030402020204" pitchFamily="34" charset="0"/>
              </a:rPr>
              <a:t>Negotiated Rulemaking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A1C6231E-70B9-4375-9324-3C2C80B53B05}"/>
              </a:ext>
            </a:extLst>
          </p:cNvPr>
          <p:cNvGrpSpPr/>
          <p:nvPr/>
        </p:nvGrpSpPr>
        <p:grpSpPr>
          <a:xfrm>
            <a:off x="9356651" y="6103084"/>
            <a:ext cx="2630534" cy="754917"/>
            <a:chOff x="9356651" y="6103084"/>
            <a:chExt cx="2630534" cy="75491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52862D1F-FB0B-4275-8FCF-D1B724360A95}"/>
                </a:ext>
              </a:extLst>
            </p:cNvPr>
            <p:cNvSpPr/>
            <p:nvPr/>
          </p:nvSpPr>
          <p:spPr>
            <a:xfrm>
              <a:off x="9356651" y="6103084"/>
              <a:ext cx="2630534" cy="754917"/>
            </a:xfrm>
            <a:prstGeom prst="rect">
              <a:avLst/>
            </a:prstGeom>
            <a:solidFill>
              <a:srgbClr val="004A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EA676FE0-54EB-4C24-AD1D-ADD9C076F1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59833" y="6231453"/>
              <a:ext cx="2024170" cy="498177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AA1C13A-6597-439F-BB0E-105E03C00FB7}"/>
              </a:ext>
            </a:extLst>
          </p:cNvPr>
          <p:cNvSpPr/>
          <p:nvPr/>
        </p:nvSpPr>
        <p:spPr>
          <a:xfrm>
            <a:off x="0" y="0"/>
            <a:ext cx="266700" cy="6858001"/>
          </a:xfrm>
          <a:prstGeom prst="rect">
            <a:avLst/>
          </a:prstGeom>
          <a:solidFill>
            <a:srgbClr val="004A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CBE4B"/>
              </a:solidFill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B11E1E3C-1ED7-46AC-ADCE-5821AE4C33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6916"/>
            <a:ext cx="10515600" cy="4984383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+mj-lt"/>
              </a:rPr>
              <a:t>Two rulemaking sessions in early 2018:</a:t>
            </a:r>
          </a:p>
          <a:p>
            <a:pPr lvl="1"/>
            <a:r>
              <a:rPr lang="en-US" dirty="0">
                <a:latin typeface="+mj-lt"/>
              </a:rPr>
              <a:t>Borrower Defense to Repayment and Financial Responsibility</a:t>
            </a:r>
          </a:p>
          <a:p>
            <a:pPr lvl="1"/>
            <a:r>
              <a:rPr lang="en-US" dirty="0">
                <a:latin typeface="+mj-lt"/>
              </a:rPr>
              <a:t>Gainful Employment</a:t>
            </a:r>
          </a:p>
          <a:p>
            <a:pPr marL="457200" lvl="1" indent="0">
              <a:buNone/>
            </a:pPr>
            <a:endParaRPr lang="en-US" sz="1100" dirty="0">
              <a:latin typeface="+mj-lt"/>
            </a:endParaRPr>
          </a:p>
          <a:p>
            <a:r>
              <a:rPr lang="en-US" dirty="0">
                <a:latin typeface="+mj-lt"/>
              </a:rPr>
              <a:t>Notice of Proposed Rulemaking (NPRM) and public comment period in summer 2018</a:t>
            </a:r>
          </a:p>
          <a:p>
            <a:pPr marL="0" indent="0">
              <a:buNone/>
            </a:pPr>
            <a:endParaRPr lang="en-US" sz="1100" dirty="0">
              <a:latin typeface="+mj-lt"/>
            </a:endParaRPr>
          </a:p>
          <a:p>
            <a:r>
              <a:rPr lang="en-US" dirty="0">
                <a:latin typeface="+mj-lt"/>
              </a:rPr>
              <a:t>According to reports, ED will not finalize these rules by November 1 (for an effective date of July 1, 2019), meaning earliest implementation would be July 1, 2020</a:t>
            </a:r>
            <a:endParaRPr lang="en-US" sz="1100" dirty="0">
              <a:latin typeface="+mj-lt"/>
            </a:endParaRPr>
          </a:p>
          <a:p>
            <a:r>
              <a:rPr lang="en-US" dirty="0">
                <a:latin typeface="+mj-lt"/>
              </a:rPr>
              <a:t>Delay of Obama-era borrower defense to repayment rules judged to be unlawful in court case</a:t>
            </a:r>
          </a:p>
          <a:p>
            <a:pPr lvl="1"/>
            <a:r>
              <a:rPr lang="en-US" dirty="0">
                <a:latin typeface="+mj-lt"/>
              </a:rPr>
              <a:t>Tied up in courts, unknown what will happen</a:t>
            </a:r>
          </a:p>
          <a:p>
            <a:endParaRPr lang="en-US" dirty="0">
              <a:latin typeface="+mj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9EAE531C-7B38-4E1C-9842-9440FAD4D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19923-C043-4AF1-B469-21EB4EB338B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1711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8EED8F-5034-4DDD-8381-75B2E8D32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4A87"/>
                </a:solidFill>
                <a:latin typeface="Franklin Gothic Medium Cond" panose="020B0606030402020204" pitchFamily="34" charset="0"/>
              </a:rPr>
              <a:t>Upcoming Negotiated Rulemaking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A1C6231E-70B9-4375-9324-3C2C80B53B05}"/>
              </a:ext>
            </a:extLst>
          </p:cNvPr>
          <p:cNvGrpSpPr/>
          <p:nvPr/>
        </p:nvGrpSpPr>
        <p:grpSpPr>
          <a:xfrm>
            <a:off x="9356651" y="6103084"/>
            <a:ext cx="2630534" cy="754917"/>
            <a:chOff x="9356651" y="6103084"/>
            <a:chExt cx="2630534" cy="75491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52862D1F-FB0B-4275-8FCF-D1B724360A95}"/>
                </a:ext>
              </a:extLst>
            </p:cNvPr>
            <p:cNvSpPr/>
            <p:nvPr/>
          </p:nvSpPr>
          <p:spPr>
            <a:xfrm>
              <a:off x="9356651" y="6103084"/>
              <a:ext cx="2630534" cy="754917"/>
            </a:xfrm>
            <a:prstGeom prst="rect">
              <a:avLst/>
            </a:prstGeom>
            <a:solidFill>
              <a:srgbClr val="004A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EA676FE0-54EB-4C24-AD1D-ADD9C076F1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59833" y="6231453"/>
              <a:ext cx="2024170" cy="498177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AA1C13A-6597-439F-BB0E-105E03C00FB7}"/>
              </a:ext>
            </a:extLst>
          </p:cNvPr>
          <p:cNvSpPr/>
          <p:nvPr/>
        </p:nvSpPr>
        <p:spPr>
          <a:xfrm>
            <a:off x="0" y="0"/>
            <a:ext cx="266700" cy="6858001"/>
          </a:xfrm>
          <a:prstGeom prst="rect">
            <a:avLst/>
          </a:prstGeom>
          <a:solidFill>
            <a:srgbClr val="004A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CBE4B"/>
              </a:solidFill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B11E1E3C-1ED7-46AC-ADCE-5821AE4C33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1057"/>
            <a:ext cx="10515600" cy="4981818"/>
          </a:xfrm>
        </p:spPr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Topics for rulemaking sessions planned for early 2019:</a:t>
            </a:r>
            <a:endParaRPr lang="en-US" sz="1100" dirty="0">
              <a:latin typeface="+mj-lt"/>
            </a:endParaRPr>
          </a:p>
          <a:p>
            <a:pPr lvl="2">
              <a:spcAft>
                <a:spcPts val="400"/>
              </a:spcAft>
              <a:buFont typeface="Calibri Light" panose="020F0302020204030204" pitchFamily="34" charset="0"/>
              <a:buChar char="»"/>
            </a:pPr>
            <a:r>
              <a:rPr lang="en-US" sz="2600" dirty="0">
                <a:latin typeface="+mj-lt"/>
              </a:rPr>
              <a:t>Accreditation</a:t>
            </a:r>
          </a:p>
          <a:p>
            <a:pPr lvl="2">
              <a:spcAft>
                <a:spcPts val="400"/>
              </a:spcAft>
              <a:buFont typeface="Calibri Light" panose="020F0302020204030204" pitchFamily="34" charset="0"/>
              <a:buChar char="»"/>
            </a:pPr>
            <a:r>
              <a:rPr lang="en-US" sz="2600" dirty="0">
                <a:latin typeface="+mj-lt"/>
              </a:rPr>
              <a:t>State authorization</a:t>
            </a:r>
          </a:p>
          <a:p>
            <a:pPr lvl="2">
              <a:spcAft>
                <a:spcPts val="400"/>
              </a:spcAft>
              <a:buFont typeface="Calibri Light" panose="020F0302020204030204" pitchFamily="34" charset="0"/>
              <a:buChar char="»"/>
            </a:pPr>
            <a:r>
              <a:rPr lang="en-US" sz="2600" dirty="0">
                <a:latin typeface="+mj-lt"/>
              </a:rPr>
              <a:t>Definition of credit hour</a:t>
            </a:r>
          </a:p>
          <a:p>
            <a:pPr lvl="2">
              <a:spcAft>
                <a:spcPts val="400"/>
              </a:spcAft>
              <a:buFont typeface="Calibri Light" panose="020F0302020204030204" pitchFamily="34" charset="0"/>
              <a:buChar char="»"/>
            </a:pPr>
            <a:r>
              <a:rPr lang="en-US" sz="2600" dirty="0">
                <a:latin typeface="+mj-lt"/>
              </a:rPr>
              <a:t>Teach-outs</a:t>
            </a:r>
          </a:p>
          <a:p>
            <a:pPr lvl="2">
              <a:spcAft>
                <a:spcPts val="400"/>
              </a:spcAft>
              <a:buFont typeface="Calibri Light" panose="020F0302020204030204" pitchFamily="34" charset="0"/>
              <a:buChar char="»"/>
            </a:pPr>
            <a:r>
              <a:rPr lang="en-US" sz="2600" dirty="0">
                <a:latin typeface="+mj-lt"/>
              </a:rPr>
              <a:t>Barriers to innovation, competition, or completion, graduation, or employment</a:t>
            </a:r>
          </a:p>
          <a:p>
            <a:pPr lvl="2">
              <a:spcAft>
                <a:spcPts val="400"/>
              </a:spcAft>
              <a:buFont typeface="Calibri Light" panose="020F0302020204030204" pitchFamily="34" charset="0"/>
              <a:buChar char="»"/>
            </a:pPr>
            <a:r>
              <a:rPr lang="en-US" sz="2600" dirty="0">
                <a:latin typeface="+mj-lt"/>
              </a:rPr>
              <a:t>Direct assessment/Competency-based education</a:t>
            </a:r>
          </a:p>
          <a:p>
            <a:pPr lvl="2">
              <a:spcAft>
                <a:spcPts val="400"/>
              </a:spcAft>
              <a:buFont typeface="Calibri Light" panose="020F0302020204030204" pitchFamily="34" charset="0"/>
              <a:buChar char="»"/>
            </a:pPr>
            <a:r>
              <a:rPr lang="en-US" sz="2600" dirty="0">
                <a:latin typeface="+mj-lt"/>
              </a:rPr>
              <a:t>TEACH Grant</a:t>
            </a:r>
          </a:p>
          <a:p>
            <a:pPr lvl="2">
              <a:spcAft>
                <a:spcPts val="400"/>
              </a:spcAft>
              <a:buFont typeface="Calibri Light" panose="020F0302020204030204" pitchFamily="34" charset="0"/>
              <a:buChar char="»"/>
            </a:pPr>
            <a:r>
              <a:rPr lang="en-US" sz="2600" dirty="0">
                <a:latin typeface="+mj-lt"/>
              </a:rPr>
              <a:t>Faith-based entities</a:t>
            </a:r>
          </a:p>
          <a:p>
            <a:pPr marL="0" indent="0">
              <a:buNone/>
            </a:pPr>
            <a:endParaRPr lang="en-US" dirty="0">
              <a:latin typeface="+mj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1ABE8BD4-945D-4F5B-9505-3E54AE581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19923-C043-4AF1-B469-21EB4EB338B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1674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8EED8F-5034-4DDD-8381-75B2E8D32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9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004A87"/>
                </a:solidFill>
                <a:latin typeface="Franklin Gothic Medium Cond" panose="020B0606030402020204" pitchFamily="34" charset="0"/>
              </a:rPr>
              <a:t>Future of Perkins Loan Program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A1C6231E-70B9-4375-9324-3C2C80B53B05}"/>
              </a:ext>
            </a:extLst>
          </p:cNvPr>
          <p:cNvGrpSpPr/>
          <p:nvPr/>
        </p:nvGrpSpPr>
        <p:grpSpPr>
          <a:xfrm>
            <a:off x="9356651" y="6103084"/>
            <a:ext cx="2630534" cy="754917"/>
            <a:chOff x="9356651" y="6103084"/>
            <a:chExt cx="2630534" cy="75491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52862D1F-FB0B-4275-8FCF-D1B724360A95}"/>
                </a:ext>
              </a:extLst>
            </p:cNvPr>
            <p:cNvSpPr/>
            <p:nvPr/>
          </p:nvSpPr>
          <p:spPr>
            <a:xfrm>
              <a:off x="9356651" y="6103084"/>
              <a:ext cx="2630534" cy="754917"/>
            </a:xfrm>
            <a:prstGeom prst="rect">
              <a:avLst/>
            </a:prstGeom>
            <a:solidFill>
              <a:srgbClr val="004A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EA676FE0-54EB-4C24-AD1D-ADD9C076F1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59833" y="6231453"/>
              <a:ext cx="2024170" cy="498177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AA1C13A-6597-439F-BB0E-105E03C00FB7}"/>
              </a:ext>
            </a:extLst>
          </p:cNvPr>
          <p:cNvSpPr/>
          <p:nvPr/>
        </p:nvSpPr>
        <p:spPr>
          <a:xfrm>
            <a:off x="0" y="0"/>
            <a:ext cx="266700" cy="6858001"/>
          </a:xfrm>
          <a:prstGeom prst="rect">
            <a:avLst/>
          </a:prstGeom>
          <a:solidFill>
            <a:srgbClr val="004A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CBE4B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2244E052-E52C-46F4-9770-6B14CFEC0C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6219"/>
            <a:ext cx="11148985" cy="466725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+mj-lt"/>
              </a:rPr>
              <a:t>Unlikely that Congress will choose to extend the program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200" dirty="0">
              <a:latin typeface="+mj-lt"/>
            </a:endParaRPr>
          </a:p>
          <a:p>
            <a:pPr>
              <a:lnSpc>
                <a:spcPct val="100000"/>
              </a:lnSpc>
            </a:pPr>
            <a:r>
              <a:rPr lang="en-US" dirty="0">
                <a:latin typeface="+mj-lt"/>
              </a:rPr>
              <a:t>ED will post a notice in December with due balances and deadline information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200" dirty="0">
              <a:latin typeface="+mj-lt"/>
            </a:endParaRPr>
          </a:p>
          <a:p>
            <a:pPr>
              <a:lnSpc>
                <a:spcPct val="100000"/>
              </a:lnSpc>
            </a:pPr>
            <a:r>
              <a:rPr lang="en-US" dirty="0">
                <a:latin typeface="+mj-lt"/>
              </a:rPr>
              <a:t>NASFAA has shifted advocacy to ensure an equitable close-out of the program, requesting that schools maintain their share of their fund for: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latin typeface="+mj-lt"/>
              </a:rPr>
              <a:t>Unreimbursed cancellations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latin typeface="+mj-lt"/>
              </a:rPr>
              <a:t>Cases where institution chose to assign portfolio to 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E9F7CD04-D50D-4111-85AE-329C8B010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19923-C043-4AF1-B469-21EB4EB338B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9682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8EED8F-5034-4DDD-8381-75B2E8D32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9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004A87"/>
                </a:solidFill>
                <a:latin typeface="Franklin Gothic Medium Cond" panose="020B0606030402020204" pitchFamily="34" charset="0"/>
              </a:rPr>
              <a:t>USCIS Public Charge Rule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A1C6231E-70B9-4375-9324-3C2C80B53B05}"/>
              </a:ext>
            </a:extLst>
          </p:cNvPr>
          <p:cNvGrpSpPr/>
          <p:nvPr/>
        </p:nvGrpSpPr>
        <p:grpSpPr>
          <a:xfrm>
            <a:off x="9356651" y="6103084"/>
            <a:ext cx="2630534" cy="754917"/>
            <a:chOff x="9356651" y="6103084"/>
            <a:chExt cx="2630534" cy="75491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52862D1F-FB0B-4275-8FCF-D1B724360A95}"/>
                </a:ext>
              </a:extLst>
            </p:cNvPr>
            <p:cNvSpPr/>
            <p:nvPr/>
          </p:nvSpPr>
          <p:spPr>
            <a:xfrm>
              <a:off x="9356651" y="6103084"/>
              <a:ext cx="2630534" cy="754917"/>
            </a:xfrm>
            <a:prstGeom prst="rect">
              <a:avLst/>
            </a:prstGeom>
            <a:solidFill>
              <a:srgbClr val="004A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EA676FE0-54EB-4C24-AD1D-ADD9C076F1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59833" y="6231453"/>
              <a:ext cx="2024170" cy="498177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AA1C13A-6597-439F-BB0E-105E03C00FB7}"/>
              </a:ext>
            </a:extLst>
          </p:cNvPr>
          <p:cNvSpPr/>
          <p:nvPr/>
        </p:nvSpPr>
        <p:spPr>
          <a:xfrm>
            <a:off x="0" y="0"/>
            <a:ext cx="266700" cy="6858001"/>
          </a:xfrm>
          <a:prstGeom prst="rect">
            <a:avLst/>
          </a:prstGeom>
          <a:solidFill>
            <a:srgbClr val="004A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CBE4B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2244E052-E52C-46F4-9770-6B14CFEC0C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6219"/>
            <a:ext cx="11148985" cy="466725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+mj-lt"/>
              </a:rPr>
              <a:t>Trump Administration proposing to redefine the term “public charge”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+mj-lt"/>
              </a:rPr>
              <a:t>Would require consideration at the time a noncitizen seeks admission to the United States or seeks adjustment, extension, or change of immigrant or nonimmigrant status, of the receipt and/or use of public benefit programs as a determinant of “public charge inadmissibility” 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+mj-lt"/>
              </a:rPr>
              <a:t>Proposed rule explicitly excludes education benefits (though previous leaked drafts did not)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+mj-lt"/>
              </a:rPr>
              <a:t>However, students may still avoid education benefits for fear of the perception of this rule for themselves and/or their families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E9F7CD04-D50D-4111-85AE-329C8B010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19923-C043-4AF1-B469-21EB4EB338B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8585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upload.wikimedia.org/wikipedia/commons/thumb/d/da/Washington%2C_D.C._-_2007_aerial_view.jpg/1280px-Washington%2C_D.C._-_2007_aerial_view.jpg">
            <a:extLst>
              <a:ext uri="{FF2B5EF4-FFF2-40B4-BE49-F238E27FC236}">
                <a16:creationId xmlns:a16="http://schemas.microsoft.com/office/drawing/2014/main" xmlns="" id="{4822009A-FF2B-4559-AC4B-87504CCFBD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7" y="0"/>
            <a:ext cx="1219115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rrow: Pentagon 14">
            <a:extLst>
              <a:ext uri="{FF2B5EF4-FFF2-40B4-BE49-F238E27FC236}">
                <a16:creationId xmlns:a16="http://schemas.microsoft.com/office/drawing/2014/main" xmlns="" id="{A00872B6-7A28-4F05-9B11-16B57319BC64}"/>
              </a:ext>
            </a:extLst>
          </p:cNvPr>
          <p:cNvSpPr/>
          <p:nvPr/>
        </p:nvSpPr>
        <p:spPr>
          <a:xfrm>
            <a:off x="0" y="634643"/>
            <a:ext cx="3878593" cy="818707"/>
          </a:xfrm>
          <a:prstGeom prst="homePlate">
            <a:avLst>
              <a:gd name="adj" fmla="val 33712"/>
            </a:avLst>
          </a:prstGeom>
          <a:solidFill>
            <a:srgbClr val="B83F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8EED8F-5034-4DDD-8381-75B2E8D32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23" y="371689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NASFAA Update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A1C6231E-70B9-4375-9324-3C2C80B53B05}"/>
              </a:ext>
            </a:extLst>
          </p:cNvPr>
          <p:cNvGrpSpPr/>
          <p:nvPr/>
        </p:nvGrpSpPr>
        <p:grpSpPr>
          <a:xfrm>
            <a:off x="9356651" y="6103084"/>
            <a:ext cx="2630534" cy="754917"/>
            <a:chOff x="9356651" y="6103084"/>
            <a:chExt cx="2630534" cy="75491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52862D1F-FB0B-4275-8FCF-D1B724360A95}"/>
                </a:ext>
              </a:extLst>
            </p:cNvPr>
            <p:cNvSpPr/>
            <p:nvPr/>
          </p:nvSpPr>
          <p:spPr>
            <a:xfrm>
              <a:off x="9356651" y="6103084"/>
              <a:ext cx="2630534" cy="754917"/>
            </a:xfrm>
            <a:prstGeom prst="rect">
              <a:avLst/>
            </a:prstGeom>
            <a:solidFill>
              <a:srgbClr val="004A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EA676FE0-54EB-4C24-AD1D-ADD9C076F1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59833" y="6231453"/>
              <a:ext cx="2024170" cy="498177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617538CC-D7E7-4E68-B89A-2DDC865B4E54}"/>
              </a:ext>
            </a:extLst>
          </p:cNvPr>
          <p:cNvGrpSpPr/>
          <p:nvPr/>
        </p:nvGrpSpPr>
        <p:grpSpPr>
          <a:xfrm>
            <a:off x="3744400" y="634643"/>
            <a:ext cx="1009648" cy="818707"/>
            <a:chOff x="3744400" y="634643"/>
            <a:chExt cx="1009648" cy="818707"/>
          </a:xfrm>
          <a:solidFill>
            <a:srgbClr val="B83F97"/>
          </a:solidFill>
        </p:grpSpPr>
        <p:sp>
          <p:nvSpPr>
            <p:cNvPr id="12" name="Arrow: Chevron 11">
              <a:extLst>
                <a:ext uri="{FF2B5EF4-FFF2-40B4-BE49-F238E27FC236}">
                  <a16:creationId xmlns:a16="http://schemas.microsoft.com/office/drawing/2014/main" xmlns="" id="{910EAE58-48BF-4A36-8BC5-5B6C5C439E92}"/>
                </a:ext>
              </a:extLst>
            </p:cNvPr>
            <p:cNvSpPr/>
            <p:nvPr/>
          </p:nvSpPr>
          <p:spPr>
            <a:xfrm>
              <a:off x="3744400" y="634643"/>
              <a:ext cx="581024" cy="818707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Arrow: Chevron 12">
              <a:extLst>
                <a:ext uri="{FF2B5EF4-FFF2-40B4-BE49-F238E27FC236}">
                  <a16:creationId xmlns:a16="http://schemas.microsoft.com/office/drawing/2014/main" xmlns="" id="{7FF1143D-0F5B-4ADF-A8B6-A8233A53644F}"/>
                </a:ext>
              </a:extLst>
            </p:cNvPr>
            <p:cNvSpPr/>
            <p:nvPr/>
          </p:nvSpPr>
          <p:spPr>
            <a:xfrm>
              <a:off x="4173024" y="634643"/>
              <a:ext cx="581024" cy="818707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99D44ADA-6D18-4174-B896-7459646C3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19923-C043-4AF1-B469-21EB4EB338B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6658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8EED8F-5034-4DDD-8381-75B2E8D32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B83F97"/>
                </a:solidFill>
                <a:latin typeface="Franklin Gothic Medium Cond" panose="020B0606030402020204" pitchFamily="34" charset="0"/>
              </a:rPr>
              <a:t>NASFAA’s Recent Work on Award Notifications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6E709DE-B7A8-42D8-BF9E-5B7CFF468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1610"/>
            <a:ext cx="10515600" cy="466725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3200" dirty="0">
                <a:latin typeface="+mj-lt"/>
              </a:rPr>
              <a:t>In June, the NASFAA Board of Directors voted to endorse a recommendation to Congress to standardize terms and elements on award notifications</a:t>
            </a:r>
          </a:p>
          <a:p>
            <a:pPr lvl="1">
              <a:spcAft>
                <a:spcPts val="1200"/>
              </a:spcAft>
            </a:pPr>
            <a:r>
              <a:rPr lang="en-US" sz="2800" dirty="0">
                <a:latin typeface="+mj-lt"/>
              </a:rPr>
              <a:t>Recommendation would incorporate NASFAA Code of Conduct into statute</a:t>
            </a:r>
          </a:p>
          <a:p>
            <a:pPr>
              <a:spcAft>
                <a:spcPts val="1200"/>
              </a:spcAft>
            </a:pPr>
            <a:r>
              <a:rPr lang="en-US" dirty="0">
                <a:latin typeface="+mj-lt"/>
              </a:rPr>
              <a:t>For more information: </a:t>
            </a:r>
          </a:p>
          <a:p>
            <a:pPr lvl="1">
              <a:spcAft>
                <a:spcPts val="1200"/>
              </a:spcAft>
            </a:pPr>
            <a:r>
              <a:rPr lang="en-US" sz="2800" dirty="0">
                <a:latin typeface="+mj-lt"/>
              </a:rPr>
              <a:t>nasfaa.org/</a:t>
            </a:r>
            <a:r>
              <a:rPr lang="en-US" sz="2800" dirty="0" err="1">
                <a:latin typeface="+mj-lt"/>
              </a:rPr>
              <a:t>Improving_Award_Notifications</a:t>
            </a:r>
            <a:r>
              <a:rPr lang="en-US" sz="2800" dirty="0">
                <a:latin typeface="+mj-lt"/>
              </a:rPr>
              <a:t>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A1C6231E-70B9-4375-9324-3C2C80B53B05}"/>
              </a:ext>
            </a:extLst>
          </p:cNvPr>
          <p:cNvGrpSpPr/>
          <p:nvPr/>
        </p:nvGrpSpPr>
        <p:grpSpPr>
          <a:xfrm>
            <a:off x="9356651" y="6103084"/>
            <a:ext cx="2630534" cy="754917"/>
            <a:chOff x="9356651" y="6103084"/>
            <a:chExt cx="2630534" cy="75491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52862D1F-FB0B-4275-8FCF-D1B724360A95}"/>
                </a:ext>
              </a:extLst>
            </p:cNvPr>
            <p:cNvSpPr/>
            <p:nvPr/>
          </p:nvSpPr>
          <p:spPr>
            <a:xfrm>
              <a:off x="9356651" y="6103084"/>
              <a:ext cx="2630534" cy="754917"/>
            </a:xfrm>
            <a:prstGeom prst="rect">
              <a:avLst/>
            </a:prstGeom>
            <a:solidFill>
              <a:srgbClr val="004A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EA676FE0-54EB-4C24-AD1D-ADD9C076F1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59833" y="6231453"/>
              <a:ext cx="2024170" cy="498177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AA1C13A-6597-439F-BB0E-105E03C00FB7}"/>
              </a:ext>
            </a:extLst>
          </p:cNvPr>
          <p:cNvSpPr/>
          <p:nvPr/>
        </p:nvSpPr>
        <p:spPr>
          <a:xfrm>
            <a:off x="0" y="0"/>
            <a:ext cx="266700" cy="6858001"/>
          </a:xfrm>
          <a:prstGeom prst="rect">
            <a:avLst/>
          </a:prstGeom>
          <a:solidFill>
            <a:srgbClr val="B83F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CBE4B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2E49610-81CE-4247-966F-5B28C5D6F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19923-C043-4AF1-B469-21EB4EB338B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0050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8EED8F-5034-4DDD-8381-75B2E8D32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B83F97"/>
                </a:solidFill>
                <a:latin typeface="Franklin Gothic Medium Cond" panose="020B0606030402020204" pitchFamily="34" charset="0"/>
              </a:rPr>
              <a:t>NASFAA’s Recent Work on Award Notifications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6E709DE-B7A8-42D8-BF9E-5B7CFF468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1609"/>
            <a:ext cx="10515600" cy="51636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latin typeface="+mj-lt"/>
              </a:rPr>
              <a:t>NASFAA has identified four elements that belong in an award notification: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dirty="0">
                <a:latin typeface="+mj-lt"/>
              </a:rPr>
              <a:t>Breakdown of estimated individual COA components, including which are direct (billed) costs vs. indirect (non-billed) costs;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dirty="0">
                <a:latin typeface="+mj-lt"/>
              </a:rPr>
              <a:t>Clear identification and proper grouping of each type of award, indicating whether the aid is a grant/scholarship, loan, or work program;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dirty="0">
                <a:latin typeface="+mj-lt"/>
              </a:rPr>
              <a:t>Estimated net cost; and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dirty="0">
                <a:latin typeface="+mj-lt"/>
              </a:rPr>
              <a:t>Standard terminology, including for example, common definitions for net price/cost.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A1C6231E-70B9-4375-9324-3C2C80B53B05}"/>
              </a:ext>
            </a:extLst>
          </p:cNvPr>
          <p:cNvGrpSpPr/>
          <p:nvPr/>
        </p:nvGrpSpPr>
        <p:grpSpPr>
          <a:xfrm>
            <a:off x="9356651" y="6103084"/>
            <a:ext cx="2630534" cy="754917"/>
            <a:chOff x="9356651" y="6103084"/>
            <a:chExt cx="2630534" cy="75491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52862D1F-FB0B-4275-8FCF-D1B724360A95}"/>
                </a:ext>
              </a:extLst>
            </p:cNvPr>
            <p:cNvSpPr/>
            <p:nvPr/>
          </p:nvSpPr>
          <p:spPr>
            <a:xfrm>
              <a:off x="9356651" y="6103084"/>
              <a:ext cx="2630534" cy="754917"/>
            </a:xfrm>
            <a:prstGeom prst="rect">
              <a:avLst/>
            </a:prstGeom>
            <a:solidFill>
              <a:srgbClr val="004A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EA676FE0-54EB-4C24-AD1D-ADD9C076F1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59833" y="6231453"/>
              <a:ext cx="2024170" cy="498177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AA1C13A-6597-439F-BB0E-105E03C00FB7}"/>
              </a:ext>
            </a:extLst>
          </p:cNvPr>
          <p:cNvSpPr/>
          <p:nvPr/>
        </p:nvSpPr>
        <p:spPr>
          <a:xfrm>
            <a:off x="0" y="0"/>
            <a:ext cx="266700" cy="6858001"/>
          </a:xfrm>
          <a:prstGeom prst="rect">
            <a:avLst/>
          </a:prstGeom>
          <a:solidFill>
            <a:srgbClr val="B83F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CBE4B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50F9563-C888-4B53-AF58-CE017EF1D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19923-C043-4AF1-B469-21EB4EB338B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327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711399A-D20E-4B4B-A8F2-A147F5FBFD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9584"/>
          <a:stretch/>
        </p:blipFill>
        <p:spPr>
          <a:xfrm>
            <a:off x="0" y="-657224"/>
            <a:ext cx="12192000" cy="7515225"/>
          </a:xfrm>
          <a:prstGeom prst="rect">
            <a:avLst/>
          </a:prstGeom>
        </p:spPr>
      </p:pic>
      <p:sp>
        <p:nvSpPr>
          <p:cNvPr id="15" name="Arrow: Pentagon 14">
            <a:extLst>
              <a:ext uri="{FF2B5EF4-FFF2-40B4-BE49-F238E27FC236}">
                <a16:creationId xmlns:a16="http://schemas.microsoft.com/office/drawing/2014/main" xmlns="" id="{A00872B6-7A28-4F05-9B11-16B57319BC64}"/>
              </a:ext>
            </a:extLst>
          </p:cNvPr>
          <p:cNvSpPr/>
          <p:nvPr/>
        </p:nvSpPr>
        <p:spPr>
          <a:xfrm>
            <a:off x="1" y="625118"/>
            <a:ext cx="4564392" cy="818707"/>
          </a:xfrm>
          <a:prstGeom prst="homePlate">
            <a:avLst>
              <a:gd name="adj" fmla="val 33712"/>
            </a:avLst>
          </a:prstGeom>
          <a:solidFill>
            <a:srgbClr val="B83F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8EED8F-5034-4DDD-8381-75B2E8D32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318" y="371687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Inside the Beltway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A1C6231E-70B9-4375-9324-3C2C80B53B05}"/>
              </a:ext>
            </a:extLst>
          </p:cNvPr>
          <p:cNvGrpSpPr/>
          <p:nvPr/>
        </p:nvGrpSpPr>
        <p:grpSpPr>
          <a:xfrm>
            <a:off x="9356651" y="6103084"/>
            <a:ext cx="2630534" cy="754917"/>
            <a:chOff x="9356651" y="6103084"/>
            <a:chExt cx="2630534" cy="75491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52862D1F-FB0B-4275-8FCF-D1B724360A95}"/>
                </a:ext>
              </a:extLst>
            </p:cNvPr>
            <p:cNvSpPr/>
            <p:nvPr/>
          </p:nvSpPr>
          <p:spPr>
            <a:xfrm>
              <a:off x="9356651" y="6103084"/>
              <a:ext cx="2630534" cy="754917"/>
            </a:xfrm>
            <a:prstGeom prst="rect">
              <a:avLst/>
            </a:prstGeom>
            <a:solidFill>
              <a:srgbClr val="004A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EA676FE0-54EB-4C24-AD1D-ADD9C076F1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59833" y="6231453"/>
              <a:ext cx="2024170" cy="498177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CC35EE9A-B064-47E5-97A4-1045754D6FEB}"/>
              </a:ext>
            </a:extLst>
          </p:cNvPr>
          <p:cNvGrpSpPr/>
          <p:nvPr/>
        </p:nvGrpSpPr>
        <p:grpSpPr>
          <a:xfrm>
            <a:off x="4426282" y="625118"/>
            <a:ext cx="1009648" cy="818707"/>
            <a:chOff x="4426282" y="625118"/>
            <a:chExt cx="1009648" cy="818707"/>
          </a:xfrm>
        </p:grpSpPr>
        <p:sp>
          <p:nvSpPr>
            <p:cNvPr id="19" name="Arrow: Chevron 18">
              <a:extLst>
                <a:ext uri="{FF2B5EF4-FFF2-40B4-BE49-F238E27FC236}">
                  <a16:creationId xmlns:a16="http://schemas.microsoft.com/office/drawing/2014/main" xmlns="" id="{EAFB021D-0FF7-4417-932E-5DF2098A3E23}"/>
                </a:ext>
              </a:extLst>
            </p:cNvPr>
            <p:cNvSpPr/>
            <p:nvPr/>
          </p:nvSpPr>
          <p:spPr>
            <a:xfrm>
              <a:off x="4426282" y="625118"/>
              <a:ext cx="581024" cy="818707"/>
            </a:xfrm>
            <a:prstGeom prst="chevron">
              <a:avLst/>
            </a:prstGeom>
            <a:solidFill>
              <a:srgbClr val="B83F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Arrow: Chevron 22">
              <a:extLst>
                <a:ext uri="{FF2B5EF4-FFF2-40B4-BE49-F238E27FC236}">
                  <a16:creationId xmlns:a16="http://schemas.microsoft.com/office/drawing/2014/main" xmlns="" id="{1D0CE9B5-96D9-4C03-AE4C-EA428162E64E}"/>
                </a:ext>
              </a:extLst>
            </p:cNvPr>
            <p:cNvSpPr/>
            <p:nvPr/>
          </p:nvSpPr>
          <p:spPr>
            <a:xfrm>
              <a:off x="4854906" y="625118"/>
              <a:ext cx="581024" cy="818707"/>
            </a:xfrm>
            <a:prstGeom prst="chevron">
              <a:avLst/>
            </a:prstGeom>
            <a:solidFill>
              <a:srgbClr val="B83F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0BD279B3-2518-4999-976A-A2F0AB34F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19923-C043-4AF1-B469-21EB4EB338B7}" type="slidenum">
              <a:rPr lang="en-US" smtClean="0">
                <a:solidFill>
                  <a:schemeClr val="bg1"/>
                </a:solidFill>
              </a:rPr>
              <a:t>3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1482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8EED8F-5034-4DDD-8381-75B2E8D32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B83F97"/>
                </a:solidFill>
                <a:latin typeface="Franklin Gothic Medium Cond" panose="020B0606030402020204" pitchFamily="34" charset="0"/>
              </a:rPr>
              <a:t>PPY and Early FAFSA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6E709DE-B7A8-42D8-BF9E-5B7CFF468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1609"/>
            <a:ext cx="10515600" cy="5163619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+mj-lt"/>
              </a:rPr>
              <a:t>Advocates have paid increasing attention to state financial aid priority deadlines and institutional priority deadlines. </a:t>
            </a:r>
          </a:p>
          <a:p>
            <a:r>
              <a:rPr lang="en-US" sz="3200" dirty="0">
                <a:latin typeface="+mj-lt"/>
              </a:rPr>
              <a:t>Has/Is your state… 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dirty="0">
                <a:latin typeface="+mj-lt"/>
              </a:rPr>
              <a:t> moved up state aid deadline(s) immediately following Early FAFSA implementation?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dirty="0">
                <a:latin typeface="+mj-lt"/>
              </a:rPr>
              <a:t> waited to move up state aid deadline(s) following Early FAFSA implementation until a year or two in?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dirty="0">
                <a:latin typeface="+mj-lt"/>
              </a:rPr>
              <a:t> considering moving up state aid deadline(s) in the future?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dirty="0">
                <a:latin typeface="+mj-lt"/>
              </a:rPr>
              <a:t> choosing not to modify state aid deadline(s) at all?</a:t>
            </a:r>
          </a:p>
          <a:p>
            <a:pPr lvl="1"/>
            <a:endParaRPr lang="en-US" sz="2800" dirty="0">
              <a:latin typeface="+mj-lt"/>
            </a:endParaRPr>
          </a:p>
          <a:p>
            <a:pPr lvl="1"/>
            <a:endParaRPr lang="en-US" sz="2800" dirty="0">
              <a:latin typeface="+mj-lt"/>
            </a:endParaRPr>
          </a:p>
          <a:p>
            <a:pPr lvl="1"/>
            <a:endParaRPr lang="en-US" dirty="0">
              <a:latin typeface="+mj-lt"/>
            </a:endParaRPr>
          </a:p>
          <a:p>
            <a:pPr lvl="1"/>
            <a:endParaRPr lang="en-US" dirty="0">
              <a:latin typeface="+mj-lt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A1C6231E-70B9-4375-9324-3C2C80B53B05}"/>
              </a:ext>
            </a:extLst>
          </p:cNvPr>
          <p:cNvGrpSpPr/>
          <p:nvPr/>
        </p:nvGrpSpPr>
        <p:grpSpPr>
          <a:xfrm>
            <a:off x="9356651" y="6103084"/>
            <a:ext cx="2630534" cy="754917"/>
            <a:chOff x="9356651" y="6103084"/>
            <a:chExt cx="2630534" cy="75491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52862D1F-FB0B-4275-8FCF-D1B724360A95}"/>
                </a:ext>
              </a:extLst>
            </p:cNvPr>
            <p:cNvSpPr/>
            <p:nvPr/>
          </p:nvSpPr>
          <p:spPr>
            <a:xfrm>
              <a:off x="9356651" y="6103084"/>
              <a:ext cx="2630534" cy="754917"/>
            </a:xfrm>
            <a:prstGeom prst="rect">
              <a:avLst/>
            </a:prstGeom>
            <a:solidFill>
              <a:srgbClr val="004A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EA676FE0-54EB-4C24-AD1D-ADD9C076F1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59833" y="6231453"/>
              <a:ext cx="2024170" cy="498177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AA1C13A-6597-439F-BB0E-105E03C00FB7}"/>
              </a:ext>
            </a:extLst>
          </p:cNvPr>
          <p:cNvSpPr/>
          <p:nvPr/>
        </p:nvSpPr>
        <p:spPr>
          <a:xfrm>
            <a:off x="0" y="0"/>
            <a:ext cx="266700" cy="6858001"/>
          </a:xfrm>
          <a:prstGeom prst="rect">
            <a:avLst/>
          </a:prstGeom>
          <a:solidFill>
            <a:srgbClr val="B83F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CBE4B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50F9563-C888-4B53-AF58-CE017EF1D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19923-C043-4AF1-B469-21EB4EB338B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434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8EED8F-5034-4DDD-8381-75B2E8D32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B83F97"/>
                </a:solidFill>
                <a:latin typeface="Franklin Gothic Medium Cond" panose="020B0606030402020204" pitchFamily="34" charset="0"/>
              </a:rPr>
              <a:t>Higher Education Committee of 50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6E709DE-B7A8-42D8-BF9E-5B7CFF4685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3200" dirty="0">
                <a:latin typeface="+mj-lt"/>
              </a:rPr>
              <a:t>Background:</a:t>
            </a:r>
          </a:p>
          <a:p>
            <a:pPr lvl="1">
              <a:spcAft>
                <a:spcPts val="1200"/>
              </a:spcAft>
            </a:pPr>
            <a:r>
              <a:rPr lang="en-US" sz="2800" dirty="0">
                <a:latin typeface="+mj-lt"/>
              </a:rPr>
              <a:t>NASFAA received a grant from the Bill &amp; Melinda Gates Foundation to form The Higher Education Committee of 50 </a:t>
            </a:r>
          </a:p>
          <a:p>
            <a:pPr lvl="1">
              <a:spcAft>
                <a:spcPts val="1200"/>
              </a:spcAft>
            </a:pPr>
            <a:r>
              <a:rPr lang="en-US" sz="2800" dirty="0">
                <a:latin typeface="+mj-lt"/>
              </a:rPr>
              <a:t>Committee members represent almost every office on a college campus and are forward-thinking leaders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A1C6231E-70B9-4375-9324-3C2C80B53B05}"/>
              </a:ext>
            </a:extLst>
          </p:cNvPr>
          <p:cNvGrpSpPr/>
          <p:nvPr/>
        </p:nvGrpSpPr>
        <p:grpSpPr>
          <a:xfrm>
            <a:off x="9356651" y="6103084"/>
            <a:ext cx="2630534" cy="754917"/>
            <a:chOff x="9356651" y="6103084"/>
            <a:chExt cx="2630534" cy="75491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52862D1F-FB0B-4275-8FCF-D1B724360A95}"/>
                </a:ext>
              </a:extLst>
            </p:cNvPr>
            <p:cNvSpPr/>
            <p:nvPr/>
          </p:nvSpPr>
          <p:spPr>
            <a:xfrm>
              <a:off x="9356651" y="6103084"/>
              <a:ext cx="2630534" cy="754917"/>
            </a:xfrm>
            <a:prstGeom prst="rect">
              <a:avLst/>
            </a:prstGeom>
            <a:solidFill>
              <a:srgbClr val="004A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EA676FE0-54EB-4C24-AD1D-ADD9C076F1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59833" y="6231453"/>
              <a:ext cx="2024170" cy="498177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AA1C13A-6597-439F-BB0E-105E03C00FB7}"/>
              </a:ext>
            </a:extLst>
          </p:cNvPr>
          <p:cNvSpPr/>
          <p:nvPr/>
        </p:nvSpPr>
        <p:spPr>
          <a:xfrm>
            <a:off x="0" y="0"/>
            <a:ext cx="266700" cy="6858001"/>
          </a:xfrm>
          <a:prstGeom prst="rect">
            <a:avLst/>
          </a:prstGeom>
          <a:solidFill>
            <a:srgbClr val="B83F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CBE4B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B6489C7-AE9D-448A-A38C-FE6C45F12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19923-C043-4AF1-B469-21EB4EB338B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9223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8EED8F-5034-4DDD-8381-75B2E8D32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B83F97"/>
                </a:solidFill>
                <a:latin typeface="Franklin Gothic Medium Cond" panose="020B0606030402020204" pitchFamily="34" charset="0"/>
              </a:rPr>
              <a:t>Higher Education Committee of 50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6E709DE-B7A8-42D8-BF9E-5B7CFF4685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3200" dirty="0">
                <a:latin typeface="+mj-lt"/>
              </a:rPr>
              <a:t>The primary purposes of the Higher Education Committee of 50 are to:</a:t>
            </a:r>
          </a:p>
          <a:p>
            <a:pPr lvl="1">
              <a:spcAft>
                <a:spcPts val="1200"/>
              </a:spcAft>
            </a:pPr>
            <a:r>
              <a:rPr lang="en-US" dirty="0">
                <a:latin typeface="+mj-lt"/>
              </a:rPr>
              <a:t>Identify emerging policy issues that impact students and the higher education landscape, with a focus on four specific policy areas: access, affordability, transparency, and accountability</a:t>
            </a:r>
          </a:p>
          <a:p>
            <a:pPr lvl="1">
              <a:spcAft>
                <a:spcPts val="1200"/>
              </a:spcAft>
            </a:pPr>
            <a:r>
              <a:rPr lang="en-US" dirty="0">
                <a:latin typeface="+mj-lt"/>
              </a:rPr>
              <a:t>Create practical solutions and recommendations for members of Congress</a:t>
            </a:r>
          </a:p>
          <a:p>
            <a:pPr lvl="1">
              <a:spcAft>
                <a:spcPts val="1200"/>
              </a:spcAft>
            </a:pPr>
            <a:r>
              <a:rPr lang="en-US" dirty="0">
                <a:latin typeface="+mj-lt"/>
              </a:rPr>
              <a:t>Elevate the principles and positions put forth by the Higher Education Committee of 50 after the grant has ended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A1C6231E-70B9-4375-9324-3C2C80B53B05}"/>
              </a:ext>
            </a:extLst>
          </p:cNvPr>
          <p:cNvGrpSpPr/>
          <p:nvPr/>
        </p:nvGrpSpPr>
        <p:grpSpPr>
          <a:xfrm>
            <a:off x="9356651" y="6103084"/>
            <a:ext cx="2630534" cy="754917"/>
            <a:chOff x="9356651" y="6103084"/>
            <a:chExt cx="2630534" cy="75491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52862D1F-FB0B-4275-8FCF-D1B724360A95}"/>
                </a:ext>
              </a:extLst>
            </p:cNvPr>
            <p:cNvSpPr/>
            <p:nvPr/>
          </p:nvSpPr>
          <p:spPr>
            <a:xfrm>
              <a:off x="9356651" y="6103084"/>
              <a:ext cx="2630534" cy="754917"/>
            </a:xfrm>
            <a:prstGeom prst="rect">
              <a:avLst/>
            </a:prstGeom>
            <a:solidFill>
              <a:srgbClr val="004A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EA676FE0-54EB-4C24-AD1D-ADD9C076F1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59833" y="6231453"/>
              <a:ext cx="2024170" cy="498177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AA1C13A-6597-439F-BB0E-105E03C00FB7}"/>
              </a:ext>
            </a:extLst>
          </p:cNvPr>
          <p:cNvSpPr/>
          <p:nvPr/>
        </p:nvSpPr>
        <p:spPr>
          <a:xfrm>
            <a:off x="0" y="0"/>
            <a:ext cx="266700" cy="6858001"/>
          </a:xfrm>
          <a:prstGeom prst="rect">
            <a:avLst/>
          </a:prstGeom>
          <a:solidFill>
            <a:srgbClr val="B83F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CBE4B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71AC3BC-44DE-474C-B6DB-3B68A4ADA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19923-C043-4AF1-B469-21EB4EB338B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249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8EED8F-5034-4DDD-8381-75B2E8D32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B83F97"/>
                </a:solidFill>
                <a:latin typeface="Franklin Gothic Medium Cond" panose="020B0606030402020204" pitchFamily="34" charset="0"/>
              </a:rPr>
              <a:t>Higher Education Committee of 50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6E709DE-B7A8-42D8-BF9E-5B7CFF468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4994"/>
            <a:ext cx="10515600" cy="576381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3200" dirty="0">
                <a:latin typeface="+mj-lt"/>
              </a:rPr>
              <a:t>Members represent the following offices: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A1C6231E-70B9-4375-9324-3C2C80B53B05}"/>
              </a:ext>
            </a:extLst>
          </p:cNvPr>
          <p:cNvGrpSpPr/>
          <p:nvPr/>
        </p:nvGrpSpPr>
        <p:grpSpPr>
          <a:xfrm>
            <a:off x="9356651" y="6103084"/>
            <a:ext cx="2630534" cy="754917"/>
            <a:chOff x="9356651" y="6103084"/>
            <a:chExt cx="2630534" cy="75491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52862D1F-FB0B-4275-8FCF-D1B724360A95}"/>
                </a:ext>
              </a:extLst>
            </p:cNvPr>
            <p:cNvSpPr/>
            <p:nvPr/>
          </p:nvSpPr>
          <p:spPr>
            <a:xfrm>
              <a:off x="9356651" y="6103084"/>
              <a:ext cx="2630534" cy="754917"/>
            </a:xfrm>
            <a:prstGeom prst="rect">
              <a:avLst/>
            </a:prstGeom>
            <a:solidFill>
              <a:srgbClr val="004A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EA676FE0-54EB-4C24-AD1D-ADD9C076F1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59833" y="6231453"/>
              <a:ext cx="2024170" cy="498177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AA1C13A-6597-439F-BB0E-105E03C00FB7}"/>
              </a:ext>
            </a:extLst>
          </p:cNvPr>
          <p:cNvSpPr/>
          <p:nvPr/>
        </p:nvSpPr>
        <p:spPr>
          <a:xfrm>
            <a:off x="0" y="0"/>
            <a:ext cx="266700" cy="6858001"/>
          </a:xfrm>
          <a:prstGeom prst="rect">
            <a:avLst/>
          </a:prstGeom>
          <a:solidFill>
            <a:srgbClr val="B83F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CBE4B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88E72E7E-CB5C-4F43-8B39-B8F14B14FC81}"/>
              </a:ext>
            </a:extLst>
          </p:cNvPr>
          <p:cNvSpPr txBox="1">
            <a:spLocks/>
          </p:cNvSpPr>
          <p:nvPr/>
        </p:nvSpPr>
        <p:spPr>
          <a:xfrm>
            <a:off x="2122599" y="2402006"/>
            <a:ext cx="4040188" cy="3951288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buFont typeface="Calibri Light" panose="020F0302020204030204" pitchFamily="34" charset="0"/>
              <a:buChar char="»"/>
            </a:pPr>
            <a:r>
              <a:rPr lang="en-US" dirty="0">
                <a:latin typeface="+mj-lt"/>
              </a:rPr>
              <a:t>President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Calibri Light" panose="020F0302020204030204" pitchFamily="34" charset="0"/>
              <a:buChar char="»"/>
            </a:pPr>
            <a:r>
              <a:rPr lang="en-US" dirty="0">
                <a:latin typeface="+mj-lt"/>
              </a:rPr>
              <a:t>Provost/Dean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Calibri Light" panose="020F0302020204030204" pitchFamily="34" charset="0"/>
              <a:buChar char="»"/>
            </a:pPr>
            <a:r>
              <a:rPr lang="en-US" dirty="0">
                <a:latin typeface="+mj-lt"/>
              </a:rPr>
              <a:t>Chancellor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Calibri Light" panose="020F0302020204030204" pitchFamily="34" charset="0"/>
              <a:buChar char="»"/>
            </a:pPr>
            <a:r>
              <a:rPr lang="en-US" dirty="0">
                <a:latin typeface="+mj-lt"/>
              </a:rPr>
              <a:t>Governing Body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Calibri Light" panose="020F0302020204030204" pitchFamily="34" charset="0"/>
              <a:buChar char="»"/>
            </a:pPr>
            <a:r>
              <a:rPr lang="en-US" dirty="0">
                <a:latin typeface="+mj-lt"/>
              </a:rPr>
              <a:t>System Head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Calibri Light" panose="020F0302020204030204" pitchFamily="34" charset="0"/>
              <a:buChar char="»"/>
            </a:pPr>
            <a:r>
              <a:rPr lang="en-US" dirty="0">
                <a:latin typeface="+mj-lt"/>
              </a:rPr>
              <a:t>General Counsel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Calibri Light" panose="020F0302020204030204" pitchFamily="34" charset="0"/>
              <a:buChar char="»"/>
            </a:pPr>
            <a:r>
              <a:rPr lang="en-US" dirty="0">
                <a:latin typeface="+mj-lt"/>
              </a:rPr>
              <a:t>Ombudsperson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Calibri Light" panose="020F0302020204030204" pitchFamily="34" charset="0"/>
              <a:buChar char="»"/>
            </a:pPr>
            <a:r>
              <a:rPr lang="en-US" dirty="0">
                <a:latin typeface="+mj-lt"/>
              </a:rPr>
              <a:t>Enrollment Management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Calibri Light" panose="020F0302020204030204" pitchFamily="34" charset="0"/>
              <a:buChar char="»"/>
            </a:pPr>
            <a:r>
              <a:rPr lang="en-US" dirty="0">
                <a:latin typeface="+mj-lt"/>
              </a:rPr>
              <a:t>Financial Aid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Calibri Light" panose="020F0302020204030204" pitchFamily="34" charset="0"/>
              <a:buChar char="»"/>
            </a:pPr>
            <a:r>
              <a:rPr lang="en-US" dirty="0">
                <a:latin typeface="+mj-lt"/>
              </a:rPr>
              <a:t>Registrar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xmlns="" id="{38DAE1D9-296E-4E5C-95A8-9125F3C02D55}"/>
              </a:ext>
            </a:extLst>
          </p:cNvPr>
          <p:cNvSpPr txBox="1">
            <a:spLocks/>
          </p:cNvSpPr>
          <p:nvPr/>
        </p:nvSpPr>
        <p:spPr>
          <a:xfrm>
            <a:off x="6491422" y="2402006"/>
            <a:ext cx="4863946" cy="395128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Font typeface="Calibri Light" panose="020F0302020204030204" pitchFamily="34" charset="0"/>
              <a:buChar char="»"/>
            </a:pPr>
            <a:r>
              <a:rPr lang="en-US" sz="2400" dirty="0">
                <a:latin typeface="+mj-lt"/>
              </a:rPr>
              <a:t>Admissions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Calibri Light" panose="020F0302020204030204" pitchFamily="34" charset="0"/>
              <a:buChar char="»"/>
            </a:pPr>
            <a:r>
              <a:rPr lang="en-US" sz="2400" dirty="0">
                <a:latin typeface="+mj-lt"/>
              </a:rPr>
              <a:t>Business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Calibri Light" panose="020F0302020204030204" pitchFamily="34" charset="0"/>
              <a:buChar char="»"/>
            </a:pPr>
            <a:r>
              <a:rPr lang="en-US" sz="2400" dirty="0">
                <a:latin typeface="+mj-lt"/>
              </a:rPr>
              <a:t>Student Affairs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Calibri Light" panose="020F0302020204030204" pitchFamily="34" charset="0"/>
              <a:buChar char="»"/>
            </a:pPr>
            <a:r>
              <a:rPr lang="en-US" sz="2400" dirty="0">
                <a:latin typeface="+mj-lt"/>
              </a:rPr>
              <a:t>Disabilities/Equity and Diversity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Calibri Light" panose="020F0302020204030204" pitchFamily="34" charset="0"/>
              <a:buChar char="»"/>
            </a:pPr>
            <a:r>
              <a:rPr lang="en-US" sz="2400" dirty="0">
                <a:latin typeface="+mj-lt"/>
              </a:rPr>
              <a:t>IT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Calibri Light" panose="020F0302020204030204" pitchFamily="34" charset="0"/>
              <a:buChar char="»"/>
            </a:pPr>
            <a:r>
              <a:rPr lang="en-US" sz="2400" dirty="0">
                <a:latin typeface="+mj-lt"/>
              </a:rPr>
              <a:t>Institutional Research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Calibri Light" panose="020F0302020204030204" pitchFamily="34" charset="0"/>
              <a:buChar char="»"/>
            </a:pPr>
            <a:r>
              <a:rPr lang="en-US" sz="2400" dirty="0">
                <a:latin typeface="+mj-lt"/>
              </a:rPr>
              <a:t>Human Resources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Calibri Light" panose="020F0302020204030204" pitchFamily="34" charset="0"/>
              <a:buChar char="»"/>
            </a:pPr>
            <a:r>
              <a:rPr lang="en-US" sz="2400" dirty="0">
                <a:latin typeface="+mj-lt"/>
              </a:rPr>
              <a:t>Online Learning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Calibri Light" panose="020F0302020204030204" pitchFamily="34" charset="0"/>
              <a:buChar char="»"/>
            </a:pPr>
            <a:r>
              <a:rPr lang="en-US" sz="2400" dirty="0">
                <a:latin typeface="+mj-lt"/>
              </a:rPr>
              <a:t>Faculty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Calibri Light" panose="020F0302020204030204" pitchFamily="34" charset="0"/>
              <a:buChar char="»"/>
            </a:pPr>
            <a:r>
              <a:rPr lang="en-US" sz="2400" dirty="0">
                <a:latin typeface="+mj-lt"/>
              </a:rPr>
              <a:t>Student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E415BC4-6527-41BD-B6B1-7F32D6F3D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19923-C043-4AF1-B469-21EB4EB338B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9689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8EED8F-5034-4DDD-8381-75B2E8D32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B83F97"/>
                </a:solidFill>
                <a:latin typeface="Franklin Gothic Medium Cond" panose="020B0606030402020204" pitchFamily="34" charset="0"/>
              </a:rPr>
              <a:t>Higher Education Committee of 50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6E709DE-B7A8-42D8-BF9E-5B7CFF468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49088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3200" dirty="0">
                <a:latin typeface="+mj-lt"/>
              </a:rPr>
              <a:t>Project Timeline: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n-US" sz="2800" dirty="0">
                <a:latin typeface="Franklin Gothic Medium Cond" panose="020B0606030402020204" pitchFamily="34" charset="0"/>
              </a:rPr>
              <a:t>Fall 2018:</a:t>
            </a:r>
            <a:r>
              <a:rPr lang="en-US" sz="2800" dirty="0">
                <a:latin typeface="+mj-lt"/>
              </a:rPr>
              <a:t> NASFAA shares proposed recommendations with NASFAA members and the membership of other associations for public comment and feedback</a:t>
            </a:r>
          </a:p>
          <a:p>
            <a:pPr marL="457200" lvl="1" indent="0">
              <a:spcBef>
                <a:spcPts val="600"/>
              </a:spcBef>
              <a:buNone/>
            </a:pPr>
            <a:endParaRPr lang="en-US" sz="1600" dirty="0">
              <a:latin typeface="+mj-lt"/>
            </a:endParaRPr>
          </a:p>
          <a:p>
            <a:pPr marL="457200" lvl="1" indent="0">
              <a:spcBef>
                <a:spcPts val="600"/>
              </a:spcBef>
              <a:buNone/>
            </a:pPr>
            <a:r>
              <a:rPr lang="en-US" sz="2800" dirty="0">
                <a:latin typeface="Franklin Gothic Medium Cond" panose="020B0606030402020204" pitchFamily="34" charset="0"/>
              </a:rPr>
              <a:t>Winter 2018:</a:t>
            </a:r>
            <a:r>
              <a:rPr lang="en-US" sz="2800" dirty="0">
                <a:latin typeface="+mj-lt"/>
              </a:rPr>
              <a:t> Committee approves final recommendations</a:t>
            </a:r>
          </a:p>
          <a:p>
            <a:pPr marL="457200" lvl="1" indent="0">
              <a:spcBef>
                <a:spcPts val="600"/>
              </a:spcBef>
              <a:buNone/>
            </a:pPr>
            <a:endParaRPr lang="en-US" sz="1600" dirty="0">
              <a:latin typeface="+mj-lt"/>
            </a:endParaRPr>
          </a:p>
          <a:p>
            <a:pPr marL="457200" lvl="1" indent="0">
              <a:spcBef>
                <a:spcPts val="600"/>
              </a:spcBef>
              <a:buNone/>
            </a:pPr>
            <a:r>
              <a:rPr lang="en-US" sz="2800" dirty="0">
                <a:latin typeface="Franklin Gothic Medium Cond" panose="020B0606030402020204" pitchFamily="34" charset="0"/>
              </a:rPr>
              <a:t>Winter-Spring 2019:</a:t>
            </a:r>
            <a:r>
              <a:rPr lang="en-US" sz="2800" dirty="0">
                <a:latin typeface="+mj-lt"/>
              </a:rPr>
              <a:t> Final recommendations are published and shared with policymakers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A1C6231E-70B9-4375-9324-3C2C80B53B05}"/>
              </a:ext>
            </a:extLst>
          </p:cNvPr>
          <p:cNvGrpSpPr/>
          <p:nvPr/>
        </p:nvGrpSpPr>
        <p:grpSpPr>
          <a:xfrm>
            <a:off x="9356651" y="6103084"/>
            <a:ext cx="2630534" cy="754917"/>
            <a:chOff x="9356651" y="6103084"/>
            <a:chExt cx="2630534" cy="75491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52862D1F-FB0B-4275-8FCF-D1B724360A95}"/>
                </a:ext>
              </a:extLst>
            </p:cNvPr>
            <p:cNvSpPr/>
            <p:nvPr/>
          </p:nvSpPr>
          <p:spPr>
            <a:xfrm>
              <a:off x="9356651" y="6103084"/>
              <a:ext cx="2630534" cy="754917"/>
            </a:xfrm>
            <a:prstGeom prst="rect">
              <a:avLst/>
            </a:prstGeom>
            <a:solidFill>
              <a:srgbClr val="004A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EA676FE0-54EB-4C24-AD1D-ADD9C076F1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59833" y="6231453"/>
              <a:ext cx="2024170" cy="498177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AA1C13A-6597-439F-BB0E-105E03C00FB7}"/>
              </a:ext>
            </a:extLst>
          </p:cNvPr>
          <p:cNvSpPr/>
          <p:nvPr/>
        </p:nvSpPr>
        <p:spPr>
          <a:xfrm>
            <a:off x="0" y="0"/>
            <a:ext cx="266700" cy="6858001"/>
          </a:xfrm>
          <a:prstGeom prst="rect">
            <a:avLst/>
          </a:prstGeom>
          <a:solidFill>
            <a:srgbClr val="B83F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CBE4B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233388D-A537-4520-86A1-E43B0051F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19923-C043-4AF1-B469-21EB4EB338B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521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2892FA1-6C53-49AD-AEC0-79D9736018AD}"/>
              </a:ext>
            </a:extLst>
          </p:cNvPr>
          <p:cNvSpPr/>
          <p:nvPr/>
        </p:nvSpPr>
        <p:spPr>
          <a:xfrm>
            <a:off x="7805745" y="0"/>
            <a:ext cx="438625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8EED8F-5034-4DDD-8381-75B2E8D32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B83F97"/>
                </a:solidFill>
                <a:latin typeface="Franklin Gothic Medium Cond" panose="020B0606030402020204" pitchFamily="34" charset="0"/>
              </a:rPr>
              <a:t>#Fight4FinAid Campaign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A1C6231E-70B9-4375-9324-3C2C80B53B05}"/>
              </a:ext>
            </a:extLst>
          </p:cNvPr>
          <p:cNvGrpSpPr/>
          <p:nvPr/>
        </p:nvGrpSpPr>
        <p:grpSpPr>
          <a:xfrm>
            <a:off x="9356651" y="6103084"/>
            <a:ext cx="2630534" cy="754917"/>
            <a:chOff x="9356651" y="6103084"/>
            <a:chExt cx="2630534" cy="75491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52862D1F-FB0B-4275-8FCF-D1B724360A95}"/>
                </a:ext>
              </a:extLst>
            </p:cNvPr>
            <p:cNvSpPr/>
            <p:nvPr/>
          </p:nvSpPr>
          <p:spPr>
            <a:xfrm>
              <a:off x="9356651" y="6103084"/>
              <a:ext cx="2630534" cy="754917"/>
            </a:xfrm>
            <a:prstGeom prst="rect">
              <a:avLst/>
            </a:prstGeom>
            <a:solidFill>
              <a:srgbClr val="004A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EA676FE0-54EB-4C24-AD1D-ADD9C076F1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59833" y="6231453"/>
              <a:ext cx="2024170" cy="498177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AA1C13A-6597-439F-BB0E-105E03C00FB7}"/>
              </a:ext>
            </a:extLst>
          </p:cNvPr>
          <p:cNvSpPr/>
          <p:nvPr/>
        </p:nvSpPr>
        <p:spPr>
          <a:xfrm>
            <a:off x="0" y="0"/>
            <a:ext cx="266700" cy="6858001"/>
          </a:xfrm>
          <a:prstGeom prst="rect">
            <a:avLst/>
          </a:prstGeom>
          <a:solidFill>
            <a:srgbClr val="B83F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CBE4B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3E7D2BC-DDE8-481B-84EE-CD20E2251B99}"/>
              </a:ext>
            </a:extLst>
          </p:cNvPr>
          <p:cNvSpPr/>
          <p:nvPr/>
        </p:nvSpPr>
        <p:spPr>
          <a:xfrm>
            <a:off x="7531770" y="30707"/>
            <a:ext cx="13832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21D113EE-C0B7-491C-8D26-8ECF475ADA17}"/>
              </a:ext>
            </a:extLst>
          </p:cNvPr>
          <p:cNvSpPr txBox="1">
            <a:spLocks/>
          </p:cNvSpPr>
          <p:nvPr/>
        </p:nvSpPr>
        <p:spPr>
          <a:xfrm>
            <a:off x="8365254" y="1506870"/>
            <a:ext cx="3962399" cy="49709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200" dirty="0">
                <a:latin typeface="Franklin Gothic Medium Cond" panose="020B0606030402020204" pitchFamily="34" charset="0"/>
              </a:rPr>
              <a:t>Launched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dirty="0">
                <a:latin typeface="+mj-lt"/>
              </a:rPr>
              <a:t>Summer 2017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400" dirty="0">
              <a:latin typeface="+mj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200" dirty="0">
                <a:latin typeface="Franklin Gothic Medium Cond" panose="020B0606030402020204" pitchFamily="34" charset="0"/>
              </a:rPr>
              <a:t>Tools/Resources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dirty="0">
                <a:latin typeface="+mj-lt"/>
              </a:rPr>
              <a:t>nasfaa.org/Fight4FinAid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400" dirty="0">
              <a:latin typeface="+mj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200" dirty="0">
                <a:latin typeface="Franklin Gothic Medium Cond" panose="020B0606030402020204" pitchFamily="34" charset="0"/>
              </a:rPr>
              <a:t>‘Like’ Us on Facebook!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dirty="0">
                <a:latin typeface="+mj-lt"/>
              </a:rPr>
              <a:t>facebook.com/Fight4FinAid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200" dirty="0">
                <a:latin typeface="Franklin Gothic Medium Cond" panose="020B0606030402020204" pitchFamily="34" charset="0"/>
              </a:rPr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DE66A60-CD64-48D4-AE9D-9361F0E6F9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97801" y="1607028"/>
            <a:ext cx="4076843" cy="4496056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AC904714-EEB5-494B-9729-58C905A349B4}"/>
              </a:ext>
            </a:extLst>
          </p:cNvPr>
          <p:cNvCxnSpPr/>
          <p:nvPr/>
        </p:nvCxnSpPr>
        <p:spPr>
          <a:xfrm>
            <a:off x="9212239" y="1173707"/>
            <a:ext cx="145967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51D3C4CD-85C4-40D4-AFFD-3ABF34FF4724}"/>
              </a:ext>
            </a:extLst>
          </p:cNvPr>
          <p:cNvCxnSpPr/>
          <p:nvPr/>
        </p:nvCxnSpPr>
        <p:spPr>
          <a:xfrm>
            <a:off x="9212239" y="5188436"/>
            <a:ext cx="145967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BE7A30B0-A7FF-4BBB-9B80-4BB0F7B75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19923-C043-4AF1-B469-21EB4EB338B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8799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8EED8F-5034-4DDD-8381-75B2E8D32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B83F97"/>
                </a:solidFill>
                <a:latin typeface="Franklin Gothic Medium Cond" panose="020B0606030402020204" pitchFamily="34" charset="0"/>
              </a:rPr>
              <a:t>NASFAA Online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6E709DE-B7A8-42D8-BF9E-5B7CFF468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0716" y="1825625"/>
            <a:ext cx="8666469" cy="1842456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4000" dirty="0">
                <a:latin typeface="Franklin Gothic Medium Cond" panose="020B0606030402020204" pitchFamily="34" charset="0"/>
              </a:rPr>
              <a:t>NASFAA Legislative Tracker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en-US" sz="3200" dirty="0">
                <a:latin typeface="+mj-lt"/>
              </a:rPr>
              <a:t>Comprehensive list of all student aid-related legislation introduced in this session of Congress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en-US" sz="3200" dirty="0">
                <a:latin typeface="+mj-lt"/>
              </a:rPr>
              <a:t>Organized by subject area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A1C6231E-70B9-4375-9324-3C2C80B53B05}"/>
              </a:ext>
            </a:extLst>
          </p:cNvPr>
          <p:cNvGrpSpPr/>
          <p:nvPr/>
        </p:nvGrpSpPr>
        <p:grpSpPr>
          <a:xfrm>
            <a:off x="9356651" y="6103084"/>
            <a:ext cx="2630534" cy="754917"/>
            <a:chOff x="9356651" y="6103084"/>
            <a:chExt cx="2630534" cy="75491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52862D1F-FB0B-4275-8FCF-D1B724360A95}"/>
                </a:ext>
              </a:extLst>
            </p:cNvPr>
            <p:cNvSpPr/>
            <p:nvPr/>
          </p:nvSpPr>
          <p:spPr>
            <a:xfrm>
              <a:off x="9356651" y="6103084"/>
              <a:ext cx="2630534" cy="754917"/>
            </a:xfrm>
            <a:prstGeom prst="rect">
              <a:avLst/>
            </a:prstGeom>
            <a:solidFill>
              <a:srgbClr val="004A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EA676FE0-54EB-4C24-AD1D-ADD9C076F1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59833" y="6231453"/>
              <a:ext cx="2024170" cy="498177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AA1C13A-6597-439F-BB0E-105E03C00FB7}"/>
              </a:ext>
            </a:extLst>
          </p:cNvPr>
          <p:cNvSpPr/>
          <p:nvPr/>
        </p:nvSpPr>
        <p:spPr>
          <a:xfrm>
            <a:off x="0" y="0"/>
            <a:ext cx="266700" cy="6858001"/>
          </a:xfrm>
          <a:prstGeom prst="rect">
            <a:avLst/>
          </a:prstGeom>
          <a:solidFill>
            <a:srgbClr val="B83F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CBE4B"/>
              </a:solidFill>
            </a:endParaRPr>
          </a:p>
        </p:txBody>
      </p:sp>
      <p:pic>
        <p:nvPicPr>
          <p:cNvPr id="9" name="Picture 8" descr="legislative_tracker_250.png">
            <a:extLst>
              <a:ext uri="{FF2B5EF4-FFF2-40B4-BE49-F238E27FC236}">
                <a16:creationId xmlns:a16="http://schemas.microsoft.com/office/drawing/2014/main" xmlns="" id="{81E3B22B-146C-4BAA-9CDE-274325F948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2600" y1="34800" x2="32600" y2="34800"/>
                        <a14:foregroundMark x1="53600" y1="74200" x2="53600" y2="74200"/>
                        <a14:foregroundMark x1="39200" y1="58400" x2="39200" y2="58400"/>
                        <a14:foregroundMark x1="51200" y1="55200" x2="51200" y2="55200"/>
                        <a14:foregroundMark x1="30600" y1="62000" x2="30600" y2="62000"/>
                        <a14:foregroundMark x1="33800" y1="44800" x2="33800" y2="44800"/>
                        <a14:foregroundMark x1="63400" y1="61400" x2="63400" y2="61400"/>
                        <a14:foregroundMark x1="79800" y1="71000" x2="79800" y2="71000"/>
                        <a14:foregroundMark x1="84800" y1="72800" x2="84800" y2="72800"/>
                        <a14:foregroundMark x1="74800" y1="69800" x2="74800" y2="69800"/>
                        <a14:foregroundMark x1="74800" y1="72400" x2="74800" y2="72400"/>
                        <a14:foregroundMark x1="75200" y1="75200" x2="75200" y2="75200"/>
                        <a14:foregroundMark x1="69600" y1="66600" x2="69600" y2="66600"/>
                        <a14:foregroundMark x1="64800" y1="57600" x2="64800" y2="57600"/>
                        <a14:foregroundMark x1="63000" y1="52200" x2="63000" y2="52200"/>
                        <a14:foregroundMark x1="60000" y1="46600" x2="60000" y2="46600"/>
                        <a14:foregroundMark x1="56800" y1="37800" x2="56800" y2="37800"/>
                        <a14:foregroundMark x1="54200" y1="32400" x2="54200" y2="32400"/>
                        <a14:foregroundMark x1="41600" y1="80800" x2="41600" y2="80800"/>
                        <a14:foregroundMark x1="39200" y1="31000" x2="39200" y2="3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716" y="1589988"/>
            <a:ext cx="2286000" cy="228600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D2899011-764E-47C1-B28C-385D1ADC00BC}"/>
              </a:ext>
            </a:extLst>
          </p:cNvPr>
          <p:cNvSpPr txBox="1">
            <a:spLocks/>
          </p:cNvSpPr>
          <p:nvPr/>
        </p:nvSpPr>
        <p:spPr>
          <a:xfrm>
            <a:off x="1034716" y="4083895"/>
            <a:ext cx="8518450" cy="1603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4000" dirty="0">
                <a:latin typeface="Franklin Gothic Medium Cond" panose="020B0606030402020204" pitchFamily="34" charset="0"/>
              </a:rPr>
              <a:t>The Capitol Recap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latin typeface="+mj-lt"/>
              </a:rPr>
              <a:t>Monthly series in </a:t>
            </a:r>
            <a:r>
              <a:rPr lang="en-US" sz="3200" i="1" dirty="0">
                <a:latin typeface="+mj-lt"/>
              </a:rPr>
              <a:t>Today’s News </a:t>
            </a:r>
            <a:r>
              <a:rPr lang="en-US" sz="3200" dirty="0">
                <a:latin typeface="+mj-lt"/>
              </a:rPr>
              <a:t>that lists and summarizes newly-introduced legislation</a:t>
            </a:r>
          </a:p>
        </p:txBody>
      </p:sp>
      <p:pic>
        <p:nvPicPr>
          <p:cNvPr id="11" name="Picture 10" descr="capitol_recap_250x250.png">
            <a:extLst>
              <a:ext uri="{FF2B5EF4-FFF2-40B4-BE49-F238E27FC236}">
                <a16:creationId xmlns:a16="http://schemas.microsoft.com/office/drawing/2014/main" xmlns="" id="{AC635FC4-D12F-4383-B853-94A096E833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1286" y="3645821"/>
            <a:ext cx="2041449" cy="2041449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44573D1-CDA0-4827-9241-50C32EE3F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19923-C043-4AF1-B469-21EB4EB338B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7857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8EED8F-5034-4DDD-8381-75B2E8D32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B83F97"/>
                </a:solidFill>
                <a:latin typeface="Franklin Gothic Medium Cond" panose="020B0606030402020204" pitchFamily="34" charset="0"/>
              </a:rPr>
              <a:t>NASFAA Online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6E709DE-B7A8-42D8-BF9E-5B7CFF468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2301"/>
            <a:ext cx="8115324" cy="1842456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4000" dirty="0">
                <a:latin typeface="Franklin Gothic Medium Cond" panose="020B0606030402020204" pitchFamily="34" charset="0"/>
              </a:rPr>
              <a:t>Federal Budget &amp; Appropriations Page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en-US" sz="3200" dirty="0">
                <a:latin typeface="+mj-lt"/>
              </a:rPr>
              <a:t>Interactive chart on the federal budget process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en-US" sz="3200" dirty="0">
                <a:latin typeface="+mj-lt"/>
              </a:rPr>
              <a:t>Budget and appropriations news archive from </a:t>
            </a:r>
            <a:r>
              <a:rPr lang="en-US" sz="3200" i="1" dirty="0">
                <a:latin typeface="+mj-lt"/>
              </a:rPr>
              <a:t>Today’s News</a:t>
            </a:r>
            <a:endParaRPr lang="en-US" sz="3200" dirty="0">
              <a:latin typeface="+mj-lt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A1C6231E-70B9-4375-9324-3C2C80B53B05}"/>
              </a:ext>
            </a:extLst>
          </p:cNvPr>
          <p:cNvGrpSpPr/>
          <p:nvPr/>
        </p:nvGrpSpPr>
        <p:grpSpPr>
          <a:xfrm>
            <a:off x="9356651" y="6103084"/>
            <a:ext cx="2630534" cy="754917"/>
            <a:chOff x="9356651" y="6103084"/>
            <a:chExt cx="2630534" cy="75491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52862D1F-FB0B-4275-8FCF-D1B724360A95}"/>
                </a:ext>
              </a:extLst>
            </p:cNvPr>
            <p:cNvSpPr/>
            <p:nvPr/>
          </p:nvSpPr>
          <p:spPr>
            <a:xfrm>
              <a:off x="9356651" y="6103084"/>
              <a:ext cx="2630534" cy="754917"/>
            </a:xfrm>
            <a:prstGeom prst="rect">
              <a:avLst/>
            </a:prstGeom>
            <a:solidFill>
              <a:srgbClr val="004A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EA676FE0-54EB-4C24-AD1D-ADD9C076F1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59833" y="6231453"/>
              <a:ext cx="2024170" cy="498177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AA1C13A-6597-439F-BB0E-105E03C00FB7}"/>
              </a:ext>
            </a:extLst>
          </p:cNvPr>
          <p:cNvSpPr/>
          <p:nvPr/>
        </p:nvSpPr>
        <p:spPr>
          <a:xfrm>
            <a:off x="0" y="0"/>
            <a:ext cx="266700" cy="6858001"/>
          </a:xfrm>
          <a:prstGeom prst="rect">
            <a:avLst/>
          </a:prstGeom>
          <a:solidFill>
            <a:srgbClr val="B83F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CBE4B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D2899011-764E-47C1-B28C-385D1ADC00BC}"/>
              </a:ext>
            </a:extLst>
          </p:cNvPr>
          <p:cNvSpPr txBox="1">
            <a:spLocks/>
          </p:cNvSpPr>
          <p:nvPr/>
        </p:nvSpPr>
        <p:spPr>
          <a:xfrm>
            <a:off x="3316705" y="4246102"/>
            <a:ext cx="8037095" cy="1603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4000" dirty="0">
                <a:latin typeface="Franklin Gothic Medium Cond" panose="020B0606030402020204" pitchFamily="34" charset="0"/>
              </a:rPr>
              <a:t>Off the Cuff Podcast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latin typeface="+mj-lt"/>
              </a:rPr>
              <a:t>Weekly podcast with NASFAA staff and colleagues on student aid policy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76EAF49-EDA7-481F-B5E8-BE736C8287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39815">
            <a:off x="1383085" y="4041744"/>
            <a:ext cx="1525826" cy="2250593"/>
          </a:xfrm>
          <a:prstGeom prst="rect">
            <a:avLst/>
          </a:prstGeom>
        </p:spPr>
      </p:pic>
      <p:pic>
        <p:nvPicPr>
          <p:cNvPr id="13" name="Picture 12" descr="fic_tool.jpg">
            <a:extLst>
              <a:ext uri="{FF2B5EF4-FFF2-40B4-BE49-F238E27FC236}">
                <a16:creationId xmlns:a16="http://schemas.microsoft.com/office/drawing/2014/main" xmlns="" id="{C922F8B8-C9EF-4594-97D4-D7C90C8EF40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3524" y="708660"/>
            <a:ext cx="2953742" cy="380647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C510D81-16F3-4795-8B38-B9217D0DC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19923-C043-4AF1-B469-21EB4EB338B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6251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04A8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2F5597"/>
              </a:solidFill>
            </a:endParaRPr>
          </a:p>
        </p:txBody>
      </p:sp>
      <p:pic>
        <p:nvPicPr>
          <p:cNvPr id="2" name="Picture 1" descr="nasfaa_whit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3578" y="2438400"/>
            <a:ext cx="6419022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478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8EED8F-5034-4DDD-8381-75B2E8D32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B83F97"/>
                </a:solidFill>
                <a:latin typeface="Franklin Gothic Medium Cond" panose="020B0606030402020204" pitchFamily="34" charset="0"/>
              </a:rPr>
              <a:t>2018 Midterms - House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A1C6231E-70B9-4375-9324-3C2C80B53B05}"/>
              </a:ext>
            </a:extLst>
          </p:cNvPr>
          <p:cNvGrpSpPr/>
          <p:nvPr/>
        </p:nvGrpSpPr>
        <p:grpSpPr>
          <a:xfrm>
            <a:off x="9356651" y="6103084"/>
            <a:ext cx="2630534" cy="754917"/>
            <a:chOff x="9356651" y="6103084"/>
            <a:chExt cx="2630534" cy="75491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52862D1F-FB0B-4275-8FCF-D1B724360A95}"/>
                </a:ext>
              </a:extLst>
            </p:cNvPr>
            <p:cNvSpPr/>
            <p:nvPr/>
          </p:nvSpPr>
          <p:spPr>
            <a:xfrm>
              <a:off x="9356651" y="6103084"/>
              <a:ext cx="2630534" cy="754917"/>
            </a:xfrm>
            <a:prstGeom prst="rect">
              <a:avLst/>
            </a:prstGeom>
            <a:solidFill>
              <a:srgbClr val="004A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EA676FE0-54EB-4C24-AD1D-ADD9C076F1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59833" y="6231453"/>
              <a:ext cx="2024170" cy="498177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AA1C13A-6597-439F-BB0E-105E03C00FB7}"/>
              </a:ext>
            </a:extLst>
          </p:cNvPr>
          <p:cNvSpPr/>
          <p:nvPr/>
        </p:nvSpPr>
        <p:spPr>
          <a:xfrm>
            <a:off x="0" y="0"/>
            <a:ext cx="266700" cy="6858001"/>
          </a:xfrm>
          <a:prstGeom prst="rect">
            <a:avLst/>
          </a:prstGeom>
          <a:solidFill>
            <a:srgbClr val="B83F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CBE4B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B8A64781-0D17-4B43-BAEE-898029E3F1CD}"/>
              </a:ext>
            </a:extLst>
          </p:cNvPr>
          <p:cNvGrpSpPr/>
          <p:nvPr/>
        </p:nvGrpSpPr>
        <p:grpSpPr>
          <a:xfrm>
            <a:off x="266700" y="2569778"/>
            <a:ext cx="11925300" cy="1989124"/>
            <a:chOff x="266700" y="2569778"/>
            <a:chExt cx="11925300" cy="198912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B0DE6B94-B598-45A9-8662-866CED47B5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6700" y="2569778"/>
              <a:ext cx="11925300" cy="1783401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A7E2F4CB-D6A2-4680-B9D4-70911BF1FF38}"/>
                </a:ext>
              </a:extLst>
            </p:cNvPr>
            <p:cNvSpPr/>
            <p:nvPr/>
          </p:nvSpPr>
          <p:spPr>
            <a:xfrm>
              <a:off x="387348" y="4147457"/>
              <a:ext cx="2731409" cy="4114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7A74CB5-CC47-41EA-A71A-F3622DDE2001}"/>
              </a:ext>
            </a:extLst>
          </p:cNvPr>
          <p:cNvSpPr txBox="1"/>
          <p:nvPr/>
        </p:nvSpPr>
        <p:spPr>
          <a:xfrm>
            <a:off x="507997" y="6088655"/>
            <a:ext cx="2857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+mj-lt"/>
              </a:rPr>
              <a:t>Source: </a:t>
            </a:r>
            <a:r>
              <a:rPr lang="en-US" sz="1600" i="1" dirty="0">
                <a:latin typeface="+mj-lt"/>
                <a:hlinkClick r:id="rId4"/>
              </a:rPr>
              <a:t>The New York Times</a:t>
            </a:r>
            <a:endParaRPr lang="en-US" sz="1600" i="1" dirty="0">
              <a:latin typeface="+mj-lt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43022F7-E2B6-4840-A460-78FE0BD52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19923-C043-4AF1-B469-21EB4EB338B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897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8EED8F-5034-4DDD-8381-75B2E8D32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B83F97"/>
                </a:solidFill>
                <a:latin typeface="Franklin Gothic Medium Cond" panose="020B0606030402020204" pitchFamily="34" charset="0"/>
              </a:rPr>
              <a:t>2018 Midterms - Senate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A1C6231E-70B9-4375-9324-3C2C80B53B05}"/>
              </a:ext>
            </a:extLst>
          </p:cNvPr>
          <p:cNvGrpSpPr/>
          <p:nvPr/>
        </p:nvGrpSpPr>
        <p:grpSpPr>
          <a:xfrm>
            <a:off x="9356651" y="6103084"/>
            <a:ext cx="2630534" cy="754917"/>
            <a:chOff x="9356651" y="6103084"/>
            <a:chExt cx="2630534" cy="75491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52862D1F-FB0B-4275-8FCF-D1B724360A95}"/>
                </a:ext>
              </a:extLst>
            </p:cNvPr>
            <p:cNvSpPr/>
            <p:nvPr/>
          </p:nvSpPr>
          <p:spPr>
            <a:xfrm>
              <a:off x="9356651" y="6103084"/>
              <a:ext cx="2630534" cy="754917"/>
            </a:xfrm>
            <a:prstGeom prst="rect">
              <a:avLst/>
            </a:prstGeom>
            <a:solidFill>
              <a:srgbClr val="004A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EA676FE0-54EB-4C24-AD1D-ADD9C076F1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59833" y="6231453"/>
              <a:ext cx="2024170" cy="498177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AA1C13A-6597-439F-BB0E-105E03C00FB7}"/>
              </a:ext>
            </a:extLst>
          </p:cNvPr>
          <p:cNvSpPr/>
          <p:nvPr/>
        </p:nvSpPr>
        <p:spPr>
          <a:xfrm>
            <a:off x="0" y="0"/>
            <a:ext cx="266700" cy="6858001"/>
          </a:xfrm>
          <a:prstGeom prst="rect">
            <a:avLst/>
          </a:prstGeom>
          <a:solidFill>
            <a:srgbClr val="B83F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CBE4B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164F814-0714-4A66-8C09-1D70511A05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" y="2030963"/>
            <a:ext cx="11087100" cy="279607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3B91F80-77A6-4171-9824-259A393B7232}"/>
              </a:ext>
            </a:extLst>
          </p:cNvPr>
          <p:cNvSpPr txBox="1"/>
          <p:nvPr/>
        </p:nvSpPr>
        <p:spPr>
          <a:xfrm>
            <a:off x="507997" y="6088655"/>
            <a:ext cx="2857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+mj-lt"/>
              </a:rPr>
              <a:t>Source: </a:t>
            </a:r>
            <a:r>
              <a:rPr lang="en-US" sz="1600" i="1" dirty="0">
                <a:latin typeface="+mj-lt"/>
                <a:hlinkClick r:id="rId4"/>
              </a:rPr>
              <a:t>The New York Times</a:t>
            </a:r>
            <a:endParaRPr lang="en-US" sz="1600" i="1" dirty="0">
              <a:latin typeface="+mj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CC3CFEF-698C-4543-884B-D4988DC79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19923-C043-4AF1-B469-21EB4EB338B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240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DE05681-C3CC-48F6-9D0A-63BEE9BF3A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15360" y="1043232"/>
            <a:ext cx="6761279" cy="51882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8EED8F-5034-4DDD-8381-75B2E8D32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501" y="-3355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B83F97"/>
                </a:solidFill>
                <a:latin typeface="Franklin Gothic Medium Cond" panose="020B0606030402020204" pitchFamily="34" charset="0"/>
              </a:rPr>
              <a:t>2018 Midterms - Senate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A1C6231E-70B9-4375-9324-3C2C80B53B05}"/>
              </a:ext>
            </a:extLst>
          </p:cNvPr>
          <p:cNvGrpSpPr/>
          <p:nvPr/>
        </p:nvGrpSpPr>
        <p:grpSpPr>
          <a:xfrm>
            <a:off x="9356651" y="6103084"/>
            <a:ext cx="2630534" cy="754917"/>
            <a:chOff x="9356651" y="6103084"/>
            <a:chExt cx="2630534" cy="75491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52862D1F-FB0B-4275-8FCF-D1B724360A95}"/>
                </a:ext>
              </a:extLst>
            </p:cNvPr>
            <p:cNvSpPr/>
            <p:nvPr/>
          </p:nvSpPr>
          <p:spPr>
            <a:xfrm>
              <a:off x="9356651" y="6103084"/>
              <a:ext cx="2630534" cy="754917"/>
            </a:xfrm>
            <a:prstGeom prst="rect">
              <a:avLst/>
            </a:prstGeom>
            <a:solidFill>
              <a:srgbClr val="004A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EA676FE0-54EB-4C24-AD1D-ADD9C076F1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59833" y="6231453"/>
              <a:ext cx="2024170" cy="498177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AA1C13A-6597-439F-BB0E-105E03C00FB7}"/>
              </a:ext>
            </a:extLst>
          </p:cNvPr>
          <p:cNvSpPr/>
          <p:nvPr/>
        </p:nvSpPr>
        <p:spPr>
          <a:xfrm>
            <a:off x="0" y="0"/>
            <a:ext cx="266700" cy="6858001"/>
          </a:xfrm>
          <a:prstGeom prst="rect">
            <a:avLst/>
          </a:prstGeom>
          <a:solidFill>
            <a:srgbClr val="B83F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CBE4B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3B91F80-77A6-4171-9824-259A393B7232}"/>
              </a:ext>
            </a:extLst>
          </p:cNvPr>
          <p:cNvSpPr txBox="1"/>
          <p:nvPr/>
        </p:nvSpPr>
        <p:spPr>
          <a:xfrm>
            <a:off x="449894" y="6311264"/>
            <a:ext cx="2857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+mj-lt"/>
              </a:rPr>
              <a:t>Source: </a:t>
            </a:r>
            <a:r>
              <a:rPr lang="en-US" sz="1600" i="1" dirty="0">
                <a:latin typeface="+mj-lt"/>
                <a:hlinkClick r:id="rId4"/>
              </a:rPr>
              <a:t>UVA Center for Politics</a:t>
            </a:r>
            <a:endParaRPr lang="en-US" sz="1600" i="1" dirty="0">
              <a:latin typeface="+mj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670E188B-539A-439C-991E-2C4978E2C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19923-C043-4AF1-B469-21EB4EB338B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068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8EED8F-5034-4DDD-8381-75B2E8D32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B83F97"/>
                </a:solidFill>
                <a:latin typeface="Franklin Gothic Medium Cond" panose="020B0606030402020204" pitchFamily="34" charset="0"/>
              </a:rPr>
              <a:t>Tax Reform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6E709DE-B7A8-42D8-BF9E-5B7CFF468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2725"/>
            <a:ext cx="10515600" cy="4748728"/>
          </a:xfrm>
        </p:spPr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Tax Cuts and Jobs Act signed into law December 2017</a:t>
            </a:r>
          </a:p>
          <a:p>
            <a:r>
              <a:rPr lang="en-US" dirty="0">
                <a:latin typeface="+mj-lt"/>
              </a:rPr>
              <a:t>Original House bill eliminated:</a:t>
            </a:r>
          </a:p>
          <a:p>
            <a:pPr lvl="1">
              <a:buFont typeface="Calibri Light" panose="020F0302020204030204" pitchFamily="34" charset="0"/>
              <a:buChar char="­"/>
            </a:pPr>
            <a:r>
              <a:rPr lang="en-US" dirty="0">
                <a:latin typeface="+mj-lt"/>
              </a:rPr>
              <a:t>Student loan interest deduction</a:t>
            </a:r>
          </a:p>
          <a:p>
            <a:pPr lvl="1">
              <a:buFont typeface="Calibri Light" panose="020F0302020204030204" pitchFamily="34" charset="0"/>
              <a:buChar char="­"/>
            </a:pPr>
            <a:r>
              <a:rPr lang="en-US" dirty="0">
                <a:latin typeface="+mj-lt"/>
              </a:rPr>
              <a:t>Lifetime Learning Credit</a:t>
            </a:r>
          </a:p>
          <a:p>
            <a:pPr lvl="1">
              <a:buFont typeface="Calibri Light" panose="020F0302020204030204" pitchFamily="34" charset="0"/>
              <a:buChar char="­"/>
            </a:pPr>
            <a:r>
              <a:rPr lang="en-US" dirty="0">
                <a:latin typeface="+mj-lt"/>
              </a:rPr>
              <a:t>Employer-provided educational assistance benefit</a:t>
            </a:r>
          </a:p>
          <a:p>
            <a:pPr lvl="1">
              <a:buFont typeface="Calibri Light" panose="020F0302020204030204" pitchFamily="34" charset="0"/>
              <a:buChar char="­"/>
            </a:pPr>
            <a:r>
              <a:rPr lang="en-US" dirty="0">
                <a:latin typeface="+mj-lt"/>
              </a:rPr>
              <a:t>Tuition reduction benefit for university employees</a:t>
            </a:r>
          </a:p>
          <a:p>
            <a:r>
              <a:rPr lang="en-US" dirty="0">
                <a:latin typeface="+mj-lt"/>
              </a:rPr>
              <a:t>Final bill did not include many of the negative provisions in the House tax bill</a:t>
            </a:r>
          </a:p>
          <a:p>
            <a:pPr lvl="1">
              <a:buFont typeface="Calibri Light" panose="020F0302020204030204" pitchFamily="34" charset="0"/>
              <a:buChar char="-"/>
            </a:pPr>
            <a:r>
              <a:rPr lang="en-US" dirty="0">
                <a:latin typeface="+mj-lt"/>
              </a:rPr>
              <a:t>However, the bill did include an endowment excise tax</a:t>
            </a:r>
          </a:p>
          <a:p>
            <a:r>
              <a:rPr lang="en-US" dirty="0">
                <a:latin typeface="+mj-lt"/>
              </a:rPr>
              <a:t>Final bill would make amounts discharged under death or total and permanent disability provision non-taxable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A1C6231E-70B9-4375-9324-3C2C80B53B05}"/>
              </a:ext>
            </a:extLst>
          </p:cNvPr>
          <p:cNvGrpSpPr/>
          <p:nvPr/>
        </p:nvGrpSpPr>
        <p:grpSpPr>
          <a:xfrm>
            <a:off x="9356651" y="6103084"/>
            <a:ext cx="2630534" cy="754917"/>
            <a:chOff x="9356651" y="6103084"/>
            <a:chExt cx="2630534" cy="75491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52862D1F-FB0B-4275-8FCF-D1B724360A95}"/>
                </a:ext>
              </a:extLst>
            </p:cNvPr>
            <p:cNvSpPr/>
            <p:nvPr/>
          </p:nvSpPr>
          <p:spPr>
            <a:xfrm>
              <a:off x="9356651" y="6103084"/>
              <a:ext cx="2630534" cy="754917"/>
            </a:xfrm>
            <a:prstGeom prst="rect">
              <a:avLst/>
            </a:prstGeom>
            <a:solidFill>
              <a:srgbClr val="004A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EA676FE0-54EB-4C24-AD1D-ADD9C076F1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59833" y="6231453"/>
              <a:ext cx="2024170" cy="498177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AA1C13A-6597-439F-BB0E-105E03C00FB7}"/>
              </a:ext>
            </a:extLst>
          </p:cNvPr>
          <p:cNvSpPr/>
          <p:nvPr/>
        </p:nvSpPr>
        <p:spPr>
          <a:xfrm>
            <a:off x="0" y="0"/>
            <a:ext cx="266700" cy="6858001"/>
          </a:xfrm>
          <a:prstGeom prst="rect">
            <a:avLst/>
          </a:prstGeom>
          <a:solidFill>
            <a:srgbClr val="B83F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CBE4B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27CB933-545C-431C-AFAA-50D9B3D01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19923-C043-4AF1-B469-21EB4EB338B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734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epaultla.org/wp-content/uploads/2015/09/higher-education-act.jpg">
            <a:extLst>
              <a:ext uri="{FF2B5EF4-FFF2-40B4-BE49-F238E27FC236}">
                <a16:creationId xmlns:a16="http://schemas.microsoft.com/office/drawing/2014/main" xmlns="" id="{7AAB1337-E1CF-4482-BE4A-37F568C1C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rrow: Pentagon 14">
            <a:extLst>
              <a:ext uri="{FF2B5EF4-FFF2-40B4-BE49-F238E27FC236}">
                <a16:creationId xmlns:a16="http://schemas.microsoft.com/office/drawing/2014/main" xmlns="" id="{A00872B6-7A28-4F05-9B11-16B57319BC64}"/>
              </a:ext>
            </a:extLst>
          </p:cNvPr>
          <p:cNvSpPr/>
          <p:nvPr/>
        </p:nvSpPr>
        <p:spPr>
          <a:xfrm>
            <a:off x="0" y="625118"/>
            <a:ext cx="4916818" cy="818707"/>
          </a:xfrm>
          <a:prstGeom prst="homePlate">
            <a:avLst>
              <a:gd name="adj" fmla="val 33712"/>
            </a:avLst>
          </a:prstGeom>
          <a:solidFill>
            <a:srgbClr val="004A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8EED8F-5034-4DDD-8381-75B2E8D32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318" y="371687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HEA Reauthorization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A1C6231E-70B9-4375-9324-3C2C80B53B05}"/>
              </a:ext>
            </a:extLst>
          </p:cNvPr>
          <p:cNvGrpSpPr/>
          <p:nvPr/>
        </p:nvGrpSpPr>
        <p:grpSpPr>
          <a:xfrm>
            <a:off x="9356651" y="6103084"/>
            <a:ext cx="2630534" cy="754917"/>
            <a:chOff x="9356651" y="6103084"/>
            <a:chExt cx="2630534" cy="75491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52862D1F-FB0B-4275-8FCF-D1B724360A95}"/>
                </a:ext>
              </a:extLst>
            </p:cNvPr>
            <p:cNvSpPr/>
            <p:nvPr/>
          </p:nvSpPr>
          <p:spPr>
            <a:xfrm>
              <a:off x="9356651" y="6103084"/>
              <a:ext cx="2630534" cy="754917"/>
            </a:xfrm>
            <a:prstGeom prst="rect">
              <a:avLst/>
            </a:prstGeom>
            <a:solidFill>
              <a:srgbClr val="004A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EA676FE0-54EB-4C24-AD1D-ADD9C076F1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59833" y="6231453"/>
              <a:ext cx="2024170" cy="498177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DC6E155F-CAE8-478A-932B-CE04BB893CBD}"/>
              </a:ext>
            </a:extLst>
          </p:cNvPr>
          <p:cNvGrpSpPr/>
          <p:nvPr/>
        </p:nvGrpSpPr>
        <p:grpSpPr>
          <a:xfrm>
            <a:off x="4782624" y="625118"/>
            <a:ext cx="1009648" cy="818707"/>
            <a:chOff x="4782624" y="625118"/>
            <a:chExt cx="1009648" cy="818707"/>
          </a:xfrm>
          <a:solidFill>
            <a:srgbClr val="004A87"/>
          </a:solidFill>
        </p:grpSpPr>
        <p:sp>
          <p:nvSpPr>
            <p:cNvPr id="12" name="Arrow: Chevron 11">
              <a:extLst>
                <a:ext uri="{FF2B5EF4-FFF2-40B4-BE49-F238E27FC236}">
                  <a16:creationId xmlns:a16="http://schemas.microsoft.com/office/drawing/2014/main" xmlns="" id="{910EAE58-48BF-4A36-8BC5-5B6C5C439E92}"/>
                </a:ext>
              </a:extLst>
            </p:cNvPr>
            <p:cNvSpPr/>
            <p:nvPr/>
          </p:nvSpPr>
          <p:spPr>
            <a:xfrm>
              <a:off x="4782624" y="625118"/>
              <a:ext cx="581024" cy="818707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Arrow: Chevron 12">
              <a:extLst>
                <a:ext uri="{FF2B5EF4-FFF2-40B4-BE49-F238E27FC236}">
                  <a16:creationId xmlns:a16="http://schemas.microsoft.com/office/drawing/2014/main" xmlns="" id="{7FF1143D-0F5B-4ADF-A8B6-A8233A53644F}"/>
                </a:ext>
              </a:extLst>
            </p:cNvPr>
            <p:cNvSpPr/>
            <p:nvPr/>
          </p:nvSpPr>
          <p:spPr>
            <a:xfrm>
              <a:off x="5211248" y="625118"/>
              <a:ext cx="581024" cy="818707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0558FFA-ABE8-43E9-AB8E-8CE7451AB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19923-C043-4AF1-B469-21EB4EB338B7}" type="slidenum">
              <a:rPr lang="en-US" smtClean="0">
                <a:solidFill>
                  <a:schemeClr val="bg1"/>
                </a:solidFill>
              </a:rPr>
              <a:t>8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198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8EED8F-5034-4DDD-8381-75B2E8D32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4A87"/>
                </a:solidFill>
                <a:latin typeface="Franklin Gothic Medium Cond" panose="020B0606030402020204" pitchFamily="34" charset="0"/>
              </a:rPr>
              <a:t>HEA Reauthorization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A1C6231E-70B9-4375-9324-3C2C80B53B05}"/>
              </a:ext>
            </a:extLst>
          </p:cNvPr>
          <p:cNvGrpSpPr/>
          <p:nvPr/>
        </p:nvGrpSpPr>
        <p:grpSpPr>
          <a:xfrm>
            <a:off x="9356651" y="6103084"/>
            <a:ext cx="2630534" cy="754917"/>
            <a:chOff x="9356651" y="6103084"/>
            <a:chExt cx="2630534" cy="75491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52862D1F-FB0B-4275-8FCF-D1B724360A95}"/>
                </a:ext>
              </a:extLst>
            </p:cNvPr>
            <p:cNvSpPr/>
            <p:nvPr/>
          </p:nvSpPr>
          <p:spPr>
            <a:xfrm>
              <a:off x="9356651" y="6103084"/>
              <a:ext cx="2630534" cy="754917"/>
            </a:xfrm>
            <a:prstGeom prst="rect">
              <a:avLst/>
            </a:prstGeom>
            <a:solidFill>
              <a:srgbClr val="004A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EA676FE0-54EB-4C24-AD1D-ADD9C076F1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59833" y="6231453"/>
              <a:ext cx="2024170" cy="498177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AA1C13A-6597-439F-BB0E-105E03C00FB7}"/>
              </a:ext>
            </a:extLst>
          </p:cNvPr>
          <p:cNvSpPr/>
          <p:nvPr/>
        </p:nvSpPr>
        <p:spPr>
          <a:xfrm>
            <a:off x="0" y="0"/>
            <a:ext cx="266700" cy="6858001"/>
          </a:xfrm>
          <a:prstGeom prst="rect">
            <a:avLst/>
          </a:prstGeom>
          <a:solidFill>
            <a:srgbClr val="004A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CBE4B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80876135-3CB4-4FA1-A115-2BD3117D0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0019"/>
            <a:ext cx="11148985" cy="4667250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+mj-lt"/>
              </a:rPr>
              <a:t>Last reauthorization in 2008</a:t>
            </a:r>
          </a:p>
          <a:p>
            <a:pPr lvl="1">
              <a:lnSpc>
                <a:spcPct val="100000"/>
              </a:lnSpc>
              <a:buFont typeface="Calibri Light" panose="020F0302020204030204" pitchFamily="34" charset="0"/>
              <a:buChar char="-"/>
            </a:pPr>
            <a:r>
              <a:rPr lang="en-US" dirty="0">
                <a:latin typeface="+mj-lt"/>
              </a:rPr>
              <a:t>Current version of HEA technically expired in 2013</a:t>
            </a:r>
          </a:p>
          <a:p>
            <a:pPr>
              <a:lnSpc>
                <a:spcPct val="100000"/>
              </a:lnSpc>
            </a:pPr>
            <a:r>
              <a:rPr lang="en-US" b="1" dirty="0">
                <a:latin typeface="+mj-lt"/>
              </a:rPr>
              <a:t>House</a:t>
            </a:r>
          </a:p>
          <a:p>
            <a:pPr lvl="1">
              <a:lnSpc>
                <a:spcPct val="100000"/>
              </a:lnSpc>
              <a:buFont typeface="Calibri Light" panose="020F0302020204030204" pitchFamily="34" charset="0"/>
              <a:buChar char="-"/>
            </a:pPr>
            <a:r>
              <a:rPr lang="en-US" dirty="0">
                <a:solidFill>
                  <a:srgbClr val="CC3A3D"/>
                </a:solidFill>
                <a:latin typeface="+mj-lt"/>
              </a:rPr>
              <a:t>Republicans: </a:t>
            </a:r>
            <a:r>
              <a:rPr lang="en-US" dirty="0">
                <a:latin typeface="+mj-lt"/>
              </a:rPr>
              <a:t>Promoting Real Opportunity, Success and Prosperity Through Education Reform (PROSPER) Act </a:t>
            </a:r>
          </a:p>
          <a:p>
            <a:pPr lvl="2">
              <a:lnSpc>
                <a:spcPct val="100000"/>
              </a:lnSpc>
            </a:pPr>
            <a:r>
              <a:rPr lang="en-US" dirty="0">
                <a:latin typeface="+mj-lt"/>
              </a:rPr>
              <a:t>Passed House education committee in December 2017</a:t>
            </a:r>
          </a:p>
          <a:p>
            <a:pPr lvl="2">
              <a:lnSpc>
                <a:spcPct val="100000"/>
              </a:lnSpc>
            </a:pPr>
            <a:r>
              <a:rPr lang="en-US" dirty="0">
                <a:latin typeface="+mj-lt"/>
              </a:rPr>
              <a:t>Will not reach a floor vote before midterm elections</a:t>
            </a:r>
          </a:p>
          <a:p>
            <a:pPr lvl="1">
              <a:lnSpc>
                <a:spcPct val="100000"/>
              </a:lnSpc>
              <a:buFont typeface="Calibri Light" panose="020F0302020204030204" pitchFamily="34" charset="0"/>
              <a:buChar char="-"/>
            </a:pPr>
            <a:r>
              <a:rPr lang="en-US" dirty="0">
                <a:solidFill>
                  <a:schemeClr val="accent1"/>
                </a:solidFill>
                <a:latin typeface="+mj-lt"/>
              </a:rPr>
              <a:t>Democrats: </a:t>
            </a:r>
            <a:r>
              <a:rPr lang="en-US" dirty="0">
                <a:latin typeface="+mj-lt"/>
              </a:rPr>
              <a:t>Aim Higher Act</a:t>
            </a:r>
          </a:p>
          <a:p>
            <a:pPr lvl="2">
              <a:lnSpc>
                <a:spcPct val="100000"/>
              </a:lnSpc>
            </a:pPr>
            <a:r>
              <a:rPr lang="en-US" dirty="0">
                <a:latin typeface="+mj-lt"/>
              </a:rPr>
              <a:t>Introduced July 2018</a:t>
            </a:r>
          </a:p>
          <a:p>
            <a:pPr>
              <a:lnSpc>
                <a:spcPct val="100000"/>
              </a:lnSpc>
            </a:pPr>
            <a:r>
              <a:rPr lang="en-US" b="1" dirty="0">
                <a:latin typeface="+mj-lt"/>
              </a:rPr>
              <a:t>Senate</a:t>
            </a:r>
          </a:p>
          <a:p>
            <a:pPr lvl="1">
              <a:lnSpc>
                <a:spcPct val="100000"/>
              </a:lnSpc>
              <a:buFont typeface="Calibri Light" panose="020F0302020204030204" pitchFamily="34" charset="0"/>
              <a:buChar char="-"/>
            </a:pPr>
            <a:r>
              <a:rPr lang="en-US" dirty="0">
                <a:latin typeface="+mj-lt"/>
              </a:rPr>
              <a:t>In May, Sen. Alexander said his committee will not produce HEA legislation this year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2279FE89-B8B3-4200-AC53-7D3EDB88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19923-C043-4AF1-B469-21EB4EB338B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114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3052</TotalTime>
  <Words>1982</Words>
  <Application>Microsoft Office PowerPoint</Application>
  <PresentationFormat>Widescreen</PresentationFormat>
  <Paragraphs>346</Paragraphs>
  <Slides>38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Arial</vt:lpstr>
      <vt:lpstr>Calibri</vt:lpstr>
      <vt:lpstr>Calibri Light</vt:lpstr>
      <vt:lpstr>Century Schoolbook</vt:lpstr>
      <vt:lpstr>Franklin Gothic Medium Cond</vt:lpstr>
      <vt:lpstr>Verdana</vt:lpstr>
      <vt:lpstr>Wingdings</vt:lpstr>
      <vt:lpstr>Office Theme</vt:lpstr>
      <vt:lpstr>National Association of Student  Financial Aid Administrators</vt:lpstr>
      <vt:lpstr>Agenda</vt:lpstr>
      <vt:lpstr>Inside the Beltway</vt:lpstr>
      <vt:lpstr>2018 Midterms - House</vt:lpstr>
      <vt:lpstr>2018 Midterms - Senate</vt:lpstr>
      <vt:lpstr>2018 Midterms - Senate</vt:lpstr>
      <vt:lpstr>Tax Reform</vt:lpstr>
      <vt:lpstr>HEA Reauthorization</vt:lpstr>
      <vt:lpstr>HEA Reauthorization</vt:lpstr>
      <vt:lpstr>HEA Issue Priorities</vt:lpstr>
      <vt:lpstr>PROSPER Act Overview</vt:lpstr>
      <vt:lpstr>Aim Higher Act Overview</vt:lpstr>
      <vt:lpstr>HEA Reauthorization: Long Way to Go…</vt:lpstr>
      <vt:lpstr>Annual Counseling Provisions</vt:lpstr>
      <vt:lpstr>Federal Budget &amp; Funding</vt:lpstr>
      <vt:lpstr>FY 2018 Appropriations Package</vt:lpstr>
      <vt:lpstr>FY 2019 NASFAA Requests</vt:lpstr>
      <vt:lpstr>FY 2019 Appropriations Update</vt:lpstr>
      <vt:lpstr>FY 2019 Appropriations Package</vt:lpstr>
      <vt:lpstr>FY 2019 President’s Budget vs. Passed Bill</vt:lpstr>
      <vt:lpstr>Department of Education</vt:lpstr>
      <vt:lpstr>Department of Education Outlook</vt:lpstr>
      <vt:lpstr>Negotiated Rulemaking</vt:lpstr>
      <vt:lpstr>Upcoming Negotiated Rulemaking</vt:lpstr>
      <vt:lpstr>Future of Perkins Loan Program</vt:lpstr>
      <vt:lpstr>USCIS Public Charge Rule</vt:lpstr>
      <vt:lpstr>NASFAA Update</vt:lpstr>
      <vt:lpstr>NASFAA’s Recent Work on Award Notifications</vt:lpstr>
      <vt:lpstr>NASFAA’s Recent Work on Award Notifications</vt:lpstr>
      <vt:lpstr>PPY and Early FAFSA</vt:lpstr>
      <vt:lpstr>Higher Education Committee of 50</vt:lpstr>
      <vt:lpstr>Higher Education Committee of 50</vt:lpstr>
      <vt:lpstr>Higher Education Committee of 50</vt:lpstr>
      <vt:lpstr>Higher Education Committee of 50</vt:lpstr>
      <vt:lpstr>#Fight4FinAid Campaign</vt:lpstr>
      <vt:lpstr>NASFAA Online Resources</vt:lpstr>
      <vt:lpstr>NASFAA Online Resources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McCall Hopkin</dc:creator>
  <cp:lastModifiedBy>Jennifer Lanphear</cp:lastModifiedBy>
  <cp:revision>153</cp:revision>
  <dcterms:created xsi:type="dcterms:W3CDTF">2018-07-03T15:21:53Z</dcterms:created>
  <dcterms:modified xsi:type="dcterms:W3CDTF">2018-10-18T14:00:04Z</dcterms:modified>
</cp:coreProperties>
</file>